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  <p:sldMasterId id="2147483660" r:id="rId2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12192000"/>
  <p:defaultTextStyle>
    <a:defPPr>
      <a:defRPr lang="es-CL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18" Type="http://schemas.openxmlformats.org/officeDocument/2006/relationships/customXml" Target="../customXml/item4.xml"/><Relationship Id="rId3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ustomXml" Target="../customXml/item1.xml"/><Relationship Id="rId10" Type="http://schemas.openxmlformats.org/officeDocument/2006/relationships/slide" Target="slides/slide6.xml"/><Relationship Id="rId4" Type="http://schemas.openxmlformats.org/officeDocument/2006/relationships/theme" Target="theme/theme2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g"/></Relationships>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g"/></Relationships>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g"/></Relationships>
</file>

<file path=ppt/slideLayouts/_rels/slideLayout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Diapositiva de título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Subtítulo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6" name="Marcador de fecha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7" name="Marcador de pie de página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8" name="Marcador de número de diapositiva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ítulo y texto vertica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Marcador de texto vertical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fecha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7" name="Marcador de pie de página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8" name="Marcador de número de diapositiva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Título vertical y texto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vertical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Marcador de texto vertical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fecha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7" name="Marcador de pie de página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8" name="Marcador de número de diapositiva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Diapositiva de título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20367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Subtítulo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4706678"/>
            <a:ext cx="9144000" cy="55112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6" name="Marcador de número de diapositiva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pPr>
              <a:defRPr/>
            </a:pPr>
            <a:fld id="{E729B772-3C9F-4FD2-A328-A976B99B76C9}" type="slidenum">
              <a:rPr lang="es-CL"/>
              <a:t/>
            </a:fld>
            <a:endParaRPr lang="es-CL"/>
          </a:p>
        </p:txBody>
      </p:sp>
      <p:pic>
        <p:nvPicPr>
          <p:cNvPr id="7" name="Imagen 9" hidden="0"/>
          <p:cNvPicPr>
            <a:picLocks noChangeAspect="1"/>
          </p:cNvPicPr>
          <p:nvPr isPhoto="0" userDrawn="1"/>
        </p:nvPicPr>
        <p:blipFill>
          <a:blip r:embed="rId2"/>
          <a:stretch/>
        </p:blipFill>
        <p:spPr bwMode="auto">
          <a:xfrm>
            <a:off x="10134407" y="-7358"/>
            <a:ext cx="1882331" cy="17109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Encabezado de secció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n 4" hidden="0"/>
          <p:cNvPicPr>
            <a:picLocks noChangeAspect="1"/>
          </p:cNvPicPr>
          <p:nvPr isPhoto="0" userDrawn="1"/>
        </p:nvPicPr>
        <p:blipFill>
          <a:blip r:embed="rId2"/>
          <a:stretch/>
        </p:blipFill>
        <p:spPr bwMode="auto">
          <a:xfrm>
            <a:off x="10134406" y="0"/>
            <a:ext cx="1882332" cy="1709894"/>
          </a:xfrm>
          <a:prstGeom prst="rect">
            <a:avLst/>
          </a:prstGeom>
        </p:spPr>
      </p:pic>
      <p:sp>
        <p:nvSpPr>
          <p:cNvPr id="5" name="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2717162"/>
            <a:ext cx="10515600" cy="262269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6" name="Marcador de texto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5528930"/>
            <a:ext cx="10515600" cy="56072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s-ES"/>
              <a:t>Editar los estilos de texto del patrón</a:t>
            </a:r>
            <a:endParaRPr/>
          </a:p>
        </p:txBody>
      </p:sp>
      <p:sp>
        <p:nvSpPr>
          <p:cNvPr id="7" name="Marcador de número de diapositiva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pPr>
              <a:defRPr/>
            </a:pPr>
            <a:fld id="{E729B772-3C9F-4FD2-A328-A976B99B76C9}" type="slidenum">
              <a:rPr lang="es-CL"/>
              <a:t/>
            </a:fld>
            <a:endParaRPr lang="es-CL"/>
          </a:p>
        </p:txBody>
      </p:sp>
      <p:cxnSp>
        <p:nvCxnSpPr>
          <p:cNvPr id="8" name="Conector recto 8" hidden="0"/>
          <p:cNvCxnSpPr>
            <a:cxnSpLocks/>
          </p:cNvCxnSpPr>
          <p:nvPr isPhoto="0" userDrawn="1"/>
        </p:nvCxnSpPr>
        <p:spPr bwMode="auto">
          <a:xfrm>
            <a:off x="940340" y="5348966"/>
            <a:ext cx="894944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ítulo y objeto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ángulo 3" hidden="0"/>
          <p:cNvSpPr/>
          <p:nvPr isPhoto="0" userDrawn="1"/>
        </p:nvSpPr>
        <p:spPr bwMode="auto">
          <a:xfrm>
            <a:off x="0" y="0"/>
            <a:ext cx="12192000" cy="836023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>
              <a:solidFill>
                <a:schemeClr val="bg1"/>
              </a:solidFill>
            </a:endParaRPr>
          </a:p>
        </p:txBody>
      </p:sp>
      <p:sp>
        <p:nvSpPr>
          <p:cNvPr id="5" name="Marcador de contenido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13529" y="896983"/>
            <a:ext cx="11964942" cy="5538810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>
              <a:defRPr/>
            </a:pPr>
            <a:r>
              <a:rPr lang="es-ES"/>
              <a:t>Editar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</p:txBody>
      </p:sp>
      <p:sp>
        <p:nvSpPr>
          <p:cNvPr id="6" name="Marcador de número de diapositiva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pPr>
              <a:defRPr/>
            </a:pPr>
            <a:fld id="{E729B772-3C9F-4FD2-A328-A976B99B76C9}" type="slidenum">
              <a:rPr lang="es-CL"/>
              <a:t/>
            </a:fld>
            <a:endParaRPr lang="es-CL"/>
          </a:p>
        </p:txBody>
      </p:sp>
      <p:sp>
        <p:nvSpPr>
          <p:cNvPr id="7" name="CuadroTexto 10" hidden="0"/>
          <p:cNvSpPr>
            <a:spLocks noAdjustHandles="1" noChangeArrowheads="0"/>
          </p:cNvSpPr>
          <p:nvPr isPhoto="0" userDrawn="1"/>
        </p:nvSpPr>
        <p:spPr bwMode="auto">
          <a:xfrm>
            <a:off x="94378" y="6435793"/>
            <a:ext cx="30054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CL" sz="105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  <a:endParaRPr/>
          </a:p>
        </p:txBody>
      </p:sp>
      <p:sp>
        <p:nvSpPr>
          <p:cNvPr id="8" name="Marcador de título 1" hidden="0"/>
          <p:cNvSpPr>
            <a:spLocks noGrp="1"/>
          </p:cNvSpPr>
          <p:nvPr isPhoto="0" userDrawn="0">
            <p:ph type="title" hasCustomPrompt="1"/>
          </p:nvPr>
        </p:nvSpPr>
        <p:spPr bwMode="auto">
          <a:xfrm>
            <a:off x="113529" y="47897"/>
            <a:ext cx="11172647" cy="7402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br>
              <a:rPr lang="es-ES"/>
            </a:br>
            <a:r>
              <a:rPr lang="es-ES"/>
              <a:t>fdsdfsdfsdfsdfsdfsdf</a:t>
            </a:r>
            <a:endParaRPr lang="es-CL"/>
          </a:p>
        </p:txBody>
      </p:sp>
      <p:pic>
        <p:nvPicPr>
          <p:cNvPr id="9" name="Imagen 6" hidden="0"/>
          <p:cNvPicPr>
            <a:picLocks noChangeAspect="1"/>
          </p:cNvPicPr>
          <p:nvPr isPhoto="0"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 bwMode="auto">
          <a:xfrm>
            <a:off x="11399705" y="62685"/>
            <a:ext cx="678766" cy="6190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Título y objeto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ángulo 8" hidden="0"/>
          <p:cNvSpPr/>
          <p:nvPr isPhoto="0" userDrawn="1"/>
        </p:nvSpPr>
        <p:spPr bwMode="auto">
          <a:xfrm>
            <a:off x="0" y="0"/>
            <a:ext cx="5701086" cy="6858000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>
              <a:solidFill>
                <a:schemeClr val="bg1"/>
              </a:solidFill>
            </a:endParaRPr>
          </a:p>
        </p:txBody>
      </p:sp>
      <p:sp>
        <p:nvSpPr>
          <p:cNvPr id="5" name="Marcador de contenido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6257677" y="1089824"/>
            <a:ext cx="5563261" cy="4678350"/>
          </a:xfrm>
        </p:spPr>
        <p:txBody>
          <a:bodyPr anchor="ctr"/>
          <a:lstStyle>
            <a:lvl1pPr marL="342900" indent="-342900" algn="l">
              <a:buFont typeface="Arial"/>
              <a:buChar char="•"/>
              <a:defRPr sz="22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</a:lstStyle>
          <a:p>
            <a:pPr lvl="0">
              <a:defRPr/>
            </a:pPr>
            <a:r>
              <a:rPr lang="es-ES"/>
              <a:t>Editar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</p:txBody>
      </p:sp>
      <p:sp>
        <p:nvSpPr>
          <p:cNvPr id="6" name="Marcador de número de diapositiva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pPr>
              <a:defRPr/>
            </a:pPr>
            <a:fld id="{E729B772-3C9F-4FD2-A328-A976B99B76C9}" type="slidenum">
              <a:rPr lang="es-CL"/>
              <a:t/>
            </a:fld>
            <a:endParaRPr lang="es-CL"/>
          </a:p>
        </p:txBody>
      </p:sp>
      <p:sp>
        <p:nvSpPr>
          <p:cNvPr id="7" name="Marcador de 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062" y="2585272"/>
            <a:ext cx="4933876" cy="16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8" name="Imagen 11" hidden="0"/>
          <p:cNvPicPr>
            <a:picLocks noChangeAspect="1"/>
          </p:cNvPicPr>
          <p:nvPr isPhoto="0"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 bwMode="auto">
          <a:xfrm>
            <a:off x="371062" y="173510"/>
            <a:ext cx="1473020" cy="13434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Dos objeto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ángulo 12" hidden="0"/>
          <p:cNvSpPr/>
          <p:nvPr isPhoto="0" userDrawn="1"/>
        </p:nvSpPr>
        <p:spPr bwMode="auto"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>
              <a:solidFill>
                <a:schemeClr val="bg1"/>
              </a:solidFill>
            </a:endParaRPr>
          </a:p>
        </p:txBody>
      </p:sp>
      <p:sp>
        <p:nvSpPr>
          <p:cNvPr id="5" name="Marcador de contenido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334615" y="1512422"/>
            <a:ext cx="5676325" cy="4682816"/>
          </a:xfrm>
        </p:spPr>
        <p:txBody>
          <a:bodyPr/>
          <a:lstStyle/>
          <a:p>
            <a:pPr lvl="0">
              <a:defRPr/>
            </a:pPr>
            <a:r>
              <a:rPr lang="es-ES"/>
              <a:t>Editar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número de diapositiva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pPr>
              <a:defRPr/>
            </a:pPr>
            <a:fld id="{E729B772-3C9F-4FD2-A328-A976B99B76C9}" type="slidenum">
              <a:rPr lang="es-CL"/>
              <a:t/>
            </a:fld>
            <a:endParaRPr lang="es-CL"/>
          </a:p>
        </p:txBody>
      </p:sp>
      <p:sp>
        <p:nvSpPr>
          <p:cNvPr id="7" name="CuadroTexto 10" hidden="0"/>
          <p:cNvSpPr>
            <a:spLocks noAdjustHandles="1" noChangeArrowheads="0"/>
          </p:cNvSpPr>
          <p:nvPr isPhoto="0" userDrawn="1"/>
        </p:nvSpPr>
        <p:spPr bwMode="auto">
          <a:xfrm>
            <a:off x="425303" y="6468302"/>
            <a:ext cx="3005470" cy="292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  <a:endParaRPr/>
          </a:p>
        </p:txBody>
      </p:sp>
      <p:sp>
        <p:nvSpPr>
          <p:cNvPr id="8" name="Marcador de contenido 2" hidden="0"/>
          <p:cNvSpPr>
            <a:spLocks noGrp="1"/>
          </p:cNvSpPr>
          <p:nvPr isPhoto="0" userDrawn="0">
            <p:ph sz="half" idx="13" hasCustomPrompt="0"/>
          </p:nvPr>
        </p:nvSpPr>
        <p:spPr bwMode="auto">
          <a:xfrm>
            <a:off x="6144614" y="1512422"/>
            <a:ext cx="5676325" cy="4682816"/>
          </a:xfrm>
        </p:spPr>
        <p:txBody>
          <a:bodyPr/>
          <a:lstStyle/>
          <a:p>
            <a:pPr lvl="0">
              <a:defRPr/>
            </a:pPr>
            <a:r>
              <a:rPr lang="es-ES"/>
              <a:t>Editar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9" name="Marcador de 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0" name="Imagen 14" hidden="0"/>
          <p:cNvPicPr>
            <a:picLocks noChangeAspect="1"/>
          </p:cNvPicPr>
          <p:nvPr isPhoto="0"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 bwMode="auto">
          <a:xfrm>
            <a:off x="10981585" y="44627"/>
            <a:ext cx="1062142" cy="9686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Comparació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ángulo 16" hidden="0"/>
          <p:cNvSpPr/>
          <p:nvPr isPhoto="0" userDrawn="1"/>
        </p:nvSpPr>
        <p:spPr bwMode="auto"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 sz="3200">
              <a:solidFill>
                <a:schemeClr val="bg1"/>
              </a:solidFill>
            </a:endParaRPr>
          </a:p>
        </p:txBody>
      </p:sp>
      <p:sp>
        <p:nvSpPr>
          <p:cNvPr id="5" name="Marcador de texto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334616" y="1509931"/>
            <a:ext cx="5691444" cy="58822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s-ES"/>
              <a:t>Editar los estilos de texto del patrón</a:t>
            </a:r>
            <a:endParaRPr/>
          </a:p>
        </p:txBody>
      </p:sp>
      <p:sp>
        <p:nvSpPr>
          <p:cNvPr id="6" name="Marcador de contenido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329993" y="2200509"/>
            <a:ext cx="5691444" cy="3992957"/>
          </a:xfrm>
        </p:spPr>
        <p:txBody>
          <a:bodyPr/>
          <a:lstStyle/>
          <a:p>
            <a:pPr lvl="0">
              <a:defRPr/>
            </a:pPr>
            <a:r>
              <a:rPr lang="es-ES"/>
              <a:t>Editar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número de diapositiva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pPr>
              <a:defRPr/>
            </a:pPr>
            <a:fld id="{E729B772-3C9F-4FD2-A328-A976B99B76C9}" type="slidenum">
              <a:rPr lang="es-CL"/>
              <a:t/>
            </a:fld>
            <a:endParaRPr lang="es-CL"/>
          </a:p>
        </p:txBody>
      </p:sp>
      <p:sp>
        <p:nvSpPr>
          <p:cNvPr id="8" name="CuadroTexto 12" hidden="0"/>
          <p:cNvSpPr>
            <a:spLocks noAdjustHandles="1" noChangeArrowheads="0"/>
          </p:cNvSpPr>
          <p:nvPr isPhoto="0" userDrawn="1"/>
        </p:nvSpPr>
        <p:spPr bwMode="auto">
          <a:xfrm>
            <a:off x="425303" y="6468302"/>
            <a:ext cx="3005470" cy="292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  <a:endParaRPr/>
          </a:p>
        </p:txBody>
      </p:sp>
      <p:sp>
        <p:nvSpPr>
          <p:cNvPr id="9" name="Marcador de texto 2" hidden="0"/>
          <p:cNvSpPr>
            <a:spLocks noGrp="1"/>
          </p:cNvSpPr>
          <p:nvPr isPhoto="0" userDrawn="0">
            <p:ph type="body" idx="13" hasCustomPrompt="0"/>
          </p:nvPr>
        </p:nvSpPr>
        <p:spPr bwMode="auto">
          <a:xfrm>
            <a:off x="6129495" y="1509931"/>
            <a:ext cx="5691444" cy="58822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s-ES"/>
              <a:t>Editar los estilos de texto del patrón</a:t>
            </a:r>
            <a:endParaRPr/>
          </a:p>
        </p:txBody>
      </p:sp>
      <p:sp>
        <p:nvSpPr>
          <p:cNvPr id="10" name="Marcador de contenido 3" hidden="0"/>
          <p:cNvSpPr>
            <a:spLocks noGrp="1"/>
          </p:cNvSpPr>
          <p:nvPr isPhoto="0" userDrawn="0">
            <p:ph sz="half" idx="14" hasCustomPrompt="0"/>
          </p:nvPr>
        </p:nvSpPr>
        <p:spPr bwMode="auto">
          <a:xfrm>
            <a:off x="6129495" y="2202281"/>
            <a:ext cx="5691444" cy="3992957"/>
          </a:xfrm>
        </p:spPr>
        <p:txBody>
          <a:bodyPr/>
          <a:lstStyle/>
          <a:p>
            <a:pPr lvl="0">
              <a:defRPr/>
            </a:pPr>
            <a:r>
              <a:rPr lang="es-ES"/>
              <a:t>Editar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11" name="Marcador de 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2" name="Imagen 17" hidden="0"/>
          <p:cNvPicPr>
            <a:picLocks noChangeAspect="1"/>
          </p:cNvPicPr>
          <p:nvPr isPhoto="0"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 bwMode="auto">
          <a:xfrm>
            <a:off x="10981585" y="44627"/>
            <a:ext cx="1062142" cy="968680"/>
          </a:xfrm>
          <a:prstGeom prst="rect">
            <a:avLst/>
          </a:prstGeom>
        </p:spPr>
      </p:pic>
      <p:cxnSp>
        <p:nvCxnSpPr>
          <p:cNvPr id="13" name="Conector recto 13" hidden="0"/>
          <p:cNvCxnSpPr>
            <a:cxnSpLocks/>
          </p:cNvCxnSpPr>
          <p:nvPr isPhoto="0" userDrawn="1"/>
        </p:nvCxnSpPr>
        <p:spPr bwMode="auto">
          <a:xfrm>
            <a:off x="6235024" y="2105278"/>
            <a:ext cx="43005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Conector recto 4" hidden="0"/>
          <p:cNvCxnSpPr>
            <a:cxnSpLocks/>
          </p:cNvCxnSpPr>
          <p:nvPr isPhoto="0" userDrawn="1"/>
        </p:nvCxnSpPr>
        <p:spPr bwMode="auto">
          <a:xfrm>
            <a:off x="425303" y="2098159"/>
            <a:ext cx="43005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Solo el título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ángulo 10" hidden="0"/>
          <p:cNvSpPr/>
          <p:nvPr isPhoto="0" userDrawn="1"/>
        </p:nvSpPr>
        <p:spPr bwMode="auto"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>
              <a:solidFill>
                <a:schemeClr val="bg1"/>
              </a:solidFill>
            </a:endParaRPr>
          </a:p>
        </p:txBody>
      </p:sp>
      <p:pic>
        <p:nvPicPr>
          <p:cNvPr id="5" name="Imagen 11" hidden="0"/>
          <p:cNvPicPr>
            <a:picLocks noChangeAspect="1"/>
          </p:cNvPicPr>
          <p:nvPr isPhoto="0"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 bwMode="auto"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6" name="Marcador de número de diapositiva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pPr>
              <a:defRPr/>
            </a:pPr>
            <a:fld id="{E729B772-3C9F-4FD2-A328-A976B99B76C9}" type="slidenum">
              <a:rPr lang="es-CL"/>
              <a:t/>
            </a:fld>
            <a:endParaRPr lang="es-CL"/>
          </a:p>
        </p:txBody>
      </p:sp>
      <p:sp>
        <p:nvSpPr>
          <p:cNvPr id="7" name="CuadroTexto 9" hidden="0"/>
          <p:cNvSpPr>
            <a:spLocks noAdjustHandles="1" noChangeArrowheads="0"/>
          </p:cNvSpPr>
          <p:nvPr isPhoto="0" userDrawn="1"/>
        </p:nvSpPr>
        <p:spPr bwMode="auto">
          <a:xfrm>
            <a:off x="425303" y="6468302"/>
            <a:ext cx="3005470" cy="292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  <a:endParaRPr/>
          </a:p>
        </p:txBody>
      </p:sp>
      <p:sp>
        <p:nvSpPr>
          <p:cNvPr id="8" name="Marcador de 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En blanco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ángulo 4" hidden="0"/>
          <p:cNvSpPr/>
          <p:nvPr isPhoto="0" userDrawn="1"/>
        </p:nvSpPr>
        <p:spPr bwMode="auto"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>
              <a:solidFill>
                <a:schemeClr val="bg1"/>
              </a:solidFill>
            </a:endParaRPr>
          </a:p>
        </p:txBody>
      </p:sp>
      <p:pic>
        <p:nvPicPr>
          <p:cNvPr id="5" name="Imagen 5" hidden="0"/>
          <p:cNvPicPr>
            <a:picLocks noChangeAspect="1"/>
          </p:cNvPicPr>
          <p:nvPr isPhoto="0"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 bwMode="auto"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6" name="CuadroTexto 6" hidden="0"/>
          <p:cNvSpPr>
            <a:spLocks noAdjustHandles="1" noChangeArrowheads="0"/>
          </p:cNvSpPr>
          <p:nvPr isPhoto="0" userDrawn="1"/>
        </p:nvSpPr>
        <p:spPr bwMode="auto">
          <a:xfrm>
            <a:off x="425303" y="6468302"/>
            <a:ext cx="3005470" cy="292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  <a:endParaRPr/>
          </a:p>
        </p:txBody>
      </p:sp>
      <p:sp>
        <p:nvSpPr>
          <p:cNvPr id="7" name="Marcador de número de diapositiva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pPr>
              <a:defRPr/>
            </a:pPr>
            <a:fld id="{E729B772-3C9F-4FD2-A328-A976B99B76C9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ítulo y objeto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Marcador de contenido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fecha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7" name="Marcador de pie de página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8" name="Marcador de número de diapositiva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En blanco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ángulo 4" hidden="0"/>
          <p:cNvSpPr/>
          <p:nvPr isPhoto="0"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>
              <a:solidFill>
                <a:schemeClr val="bg1"/>
              </a:solidFill>
            </a:endParaRPr>
          </a:p>
        </p:txBody>
      </p:sp>
      <p:pic>
        <p:nvPicPr>
          <p:cNvPr id="5" name="Imagen 5" hidden="0"/>
          <p:cNvPicPr>
            <a:picLocks noChangeAspect="1"/>
          </p:cNvPicPr>
          <p:nvPr isPhoto="0"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 bwMode="auto"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6" name="CuadroTexto 6" hidden="0"/>
          <p:cNvSpPr>
            <a:spLocks noAdjustHandles="1" noChangeArrowheads="0"/>
          </p:cNvSpPr>
          <p:nvPr isPhoto="0" userDrawn="1"/>
        </p:nvSpPr>
        <p:spPr bwMode="auto">
          <a:xfrm>
            <a:off x="425303" y="6468302"/>
            <a:ext cx="3005470" cy="292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CL" sz="1300">
                <a:solidFill>
                  <a:schemeClr val="bg1"/>
                </a:solidFill>
                <a:latin typeface="Gobcl"/>
              </a:rPr>
              <a:t>Gobierno de Chile | FOSIS</a:t>
            </a:r>
            <a:endParaRPr/>
          </a:p>
        </p:txBody>
      </p:sp>
      <p:sp>
        <p:nvSpPr>
          <p:cNvPr id="7" name="Marcador de número de diapositiva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pPr>
              <a:defRPr/>
            </a:pPr>
            <a:fld id="{E729B772-3C9F-4FD2-A328-A976B99B76C9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Encabezado de secció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Marcador de texto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</p:txBody>
      </p:sp>
      <p:sp>
        <p:nvSpPr>
          <p:cNvPr id="6" name="Marcador de fecha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7" name="Marcador de pie de página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8" name="Marcador de número de diapositiva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Dos objeto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Marcador de contenido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contenido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8" name="Marcador de pie de página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9" name="Marcador de número de diapositiva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Comparació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Marcador de texto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</p:txBody>
      </p:sp>
      <p:sp>
        <p:nvSpPr>
          <p:cNvPr id="6" name="Marcador de contenido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texto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</p:txBody>
      </p:sp>
      <p:sp>
        <p:nvSpPr>
          <p:cNvPr id="8" name="Marcador de contenido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9" name="Marcador de fecha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10" name="Marcador de pie de página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11" name="Marcador de número de diapositiva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Solo el título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Marcador de fecha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6" name="Marcador de pie de página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7" name="Marcador de número de diapositiva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En blanco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Marcador de fecha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5" name="Marcador de pie de página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6" name="Marcador de número de diapositiva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Contenido con título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Marcador de contenido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texto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</p:txBody>
      </p:sp>
      <p:sp>
        <p:nvSpPr>
          <p:cNvPr id="7" name="Marcador de fecha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8" name="Marcador de pie de página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9" name="Marcador de número de diapositiva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Imagen con título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Marcador de posición de imagen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s-CL"/>
          </a:p>
        </p:txBody>
      </p:sp>
      <p:sp>
        <p:nvSpPr>
          <p:cNvPr id="6" name="Marcador de texto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</p:txBody>
      </p:sp>
      <p:sp>
        <p:nvSpPr>
          <p:cNvPr id="7" name="Marcador de fecha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8" name="Marcador de pie de página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9" name="Marcador de número de diapositiva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_rels/slideMaster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theme" Target="../theme/theme2.xml"/><Relationship Id="rId11" Type="http://schemas.openxmlformats.org/officeDocument/2006/relationships/image" Target="../media/image1.emf"/><Relationship Id="rId1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Marcador de 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5" name="Marcador de texto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s-ES"/>
              <a:t>Editar el estilo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2">
              <a:defRPr/>
            </a:pPr>
            <a:r>
              <a:rPr lang="es-ES"/>
              <a:t>Tercer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  <a:p>
            <a:pPr lvl="4">
              <a:defRPr/>
            </a:pPr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fecha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1D5CA02-9A9A-465E-AED4-EA333D2ADC0C}" type="datetimeFigureOut">
              <a:rPr lang="es-CL"/>
              <a:t/>
            </a:fld>
            <a:endParaRPr lang="es-CL"/>
          </a:p>
        </p:txBody>
      </p:sp>
      <p:sp>
        <p:nvSpPr>
          <p:cNvPr id="7" name="Marcador de pie de página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8" name="Marcador de número de diapositiva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B67628F-3765-4003-96EA-8A5A8C554ED8}" type="slidenum">
              <a:rPr lang="es-CL"/>
              <a:t/>
            </a:fld>
            <a:endParaRPr lang="es-CL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7" y="1587"/>
          <a:ext cx="1587" cy="1587"/>
        </p:xfrm>
        <a:graphic>
          <a:graphicData uri="http://schemas.openxmlformats.org/presentationml/2006/ole">
            <p:oleObj name="oleObj" r:id="rId12" imgW="0" imgH="0" progId="TCLayout.ActiveDocument.1">
              <p:embed/>
              <p:pic>
                <p:nvPicPr>
                  <p:cNvPr id="4" name="" hidden="0"/>
                  <p:cNvPicPr/>
                  <p:nvPr isPhoto="0" userDrawn="0"/>
                </p:nvPicPr>
                <p:blipFill>
                  <a:blip r:embed="rId11"/>
                  <a:stretch/>
                </p:blipFill>
                <p:spPr bwMode="auto">
                  <a:xfrm>
                    <a:off x="1587" y="1587"/>
                    <a:ext cx="1587" cy="1587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sp>
        <p:nvSpPr>
          <p:cNvPr id="5" name="Marcador de 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52837" y="176200"/>
            <a:ext cx="11486323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6" name="Marcador de texto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352838" y="1516903"/>
            <a:ext cx="11486323" cy="4698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s-ES"/>
              <a:t>Editar los estilos de texto del patrón</a:t>
            </a:r>
            <a:endParaRPr/>
          </a:p>
          <a:p>
            <a:pPr lvl="1">
              <a:defRPr/>
            </a:pPr>
            <a:r>
              <a:rPr lang="es-ES"/>
              <a:t>Segundo nivel</a:t>
            </a:r>
            <a:endParaRPr/>
          </a:p>
          <a:p>
            <a:pPr lvl="3">
              <a:defRPr/>
            </a:pPr>
            <a:r>
              <a:rPr lang="es-ES"/>
              <a:t>Cuarto nivel</a:t>
            </a:r>
            <a:endParaRPr/>
          </a:p>
        </p:txBody>
      </p:sp>
      <p:sp>
        <p:nvSpPr>
          <p:cNvPr id="7" name="Rectángulo 6" hidden="0"/>
          <p:cNvSpPr/>
          <p:nvPr isPhoto="0" userDrawn="1"/>
        </p:nvSpPr>
        <p:spPr bwMode="auto">
          <a:xfrm>
            <a:off x="10164237" y="6721475"/>
            <a:ext cx="760938" cy="134248"/>
          </a:xfrm>
          <a:prstGeom prst="rect">
            <a:avLst/>
          </a:prstGeom>
          <a:solidFill>
            <a:srgbClr val="006CB7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8" name="Rectángulo 7" hidden="0"/>
          <p:cNvSpPr/>
          <p:nvPr isPhoto="0" userDrawn="1"/>
        </p:nvSpPr>
        <p:spPr bwMode="auto">
          <a:xfrm>
            <a:off x="10936288" y="6721475"/>
            <a:ext cx="1106486" cy="134248"/>
          </a:xfrm>
          <a:prstGeom prst="rect">
            <a:avLst/>
          </a:prstGeom>
          <a:solidFill>
            <a:srgbClr val="F03D4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9" name="Marcador de número de diapositiva 4" hidden="0"/>
          <p:cNvSpPr>
            <a:spLocks noGrp="1"/>
          </p:cNvSpPr>
          <p:nvPr isPhoto="0" userDrawn="1">
            <p:ph type="sldNum" sz="quarter" idx="4" hasCustomPrompt="0"/>
          </p:nvPr>
        </p:nvSpPr>
        <p:spPr bwMode="auto">
          <a:xfrm>
            <a:off x="11339078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pPr>
              <a:defRPr/>
            </a:pPr>
            <a:fld id="{E729B772-3C9F-4FD2-A328-A976B99B76C9}" type="slidenum">
              <a:rPr lang="es-CL"/>
              <a:t/>
            </a:fld>
            <a:endParaRPr lang="es-CL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3600" b="1">
          <a:solidFill>
            <a:schemeClr val="accent1">
              <a:lumMod val="50000"/>
            </a:schemeClr>
          </a:solidFill>
          <a:latin typeface="Gobcl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0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.emf"/><Relationship Id="rId3" Type="http://schemas.openxmlformats.org/officeDocument/2006/relationships/oleObject" Target="../embeddings/oleObject2.bin"/><Relationship Id="rId4" Type="http://schemas.openxmlformats.org/officeDocument/2006/relationships/image" Target="../media/image11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.emf"/><Relationship Id="rId3" Type="http://schemas.openxmlformats.org/officeDocument/2006/relationships/oleObject" Target="../embeddings/oleObject2.bin"/><Relationship Id="rId4" Type="http://schemas.openxmlformats.org/officeDocument/2006/relationships/image" Target="../media/image11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4" hidden="0"/>
          <p:cNvPicPr>
            <a:picLocks noChangeAspect="1" noChangeArrowheads="1"/>
          </p:cNvPicPr>
          <p:nvPr isPhoto="0" userDrawn="0"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/>
        </p:blipFill>
        <p:spPr bwMode="auto">
          <a:xfrm>
            <a:off x="-1" y="-144759"/>
            <a:ext cx="10474843" cy="674211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1" hidden="0"/>
          <p:cNvSpPr>
            <a:spLocks noAdjustHandles="0" noChangeArrowheads="0"/>
          </p:cNvSpPr>
          <p:nvPr isPhoto="0" userDrawn="0"/>
        </p:nvSpPr>
        <p:spPr bwMode="auto">
          <a:xfrm>
            <a:off x="1360775" y="1559757"/>
            <a:ext cx="8074723" cy="14788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1pPr>
            <a:lvl2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2pPr>
            <a:lvl3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3pPr>
            <a:lvl4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4pPr>
            <a:lvl5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5pPr>
            <a:lvl6pPr marL="4572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6pPr>
            <a:lvl7pPr marL="9144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7pPr>
            <a:lvl8pPr marL="13716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8pPr>
            <a:lvl9pPr marL="18288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9pPr>
          </a:lstStyle>
          <a:p>
            <a:pPr>
              <a:defRPr/>
            </a:pPr>
            <a:endParaRPr lang="es-CL" sz="3200" b="1">
              <a:solidFill>
                <a:schemeClr val="bg1"/>
              </a:solidFill>
              <a:latin typeface="Verdana"/>
              <a:ea typeface="Verdana"/>
              <a:cs typeface="Verdana"/>
            </a:endParaRPr>
          </a:p>
          <a:p>
            <a:pPr>
              <a:defRPr/>
            </a:pPr>
            <a:r>
              <a:rPr lang="es-CL" sz="3200" b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PROGRAMA BARRIOS EN ACCIÓN</a:t>
            </a:r>
            <a:endParaRPr/>
          </a:p>
        </p:txBody>
      </p:sp>
      <p:sp>
        <p:nvSpPr>
          <p:cNvPr id="6" name="1 Rectángulo" hidden="0"/>
          <p:cNvSpPr/>
          <p:nvPr isPhoto="0" userDrawn="0"/>
        </p:nvSpPr>
        <p:spPr bwMode="auto">
          <a:xfrm>
            <a:off x="3905337" y="6597354"/>
            <a:ext cx="43813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CL" sz="1000" b="1">
                <a:solidFill>
                  <a:schemeClr val="bg1">
                    <a:lumMod val="65000"/>
                  </a:schemeClr>
                </a:solidFill>
              </a:rPr>
              <a:t>Fondo de Solidaridad e Inversión Social- Subdirección de Gestión de Programas</a:t>
            </a:r>
            <a:endParaRPr lang="es-CL" sz="100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Imagen 1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0474842" y="6868"/>
            <a:ext cx="1717157" cy="6079607"/>
          </a:xfrm>
          <a:prstGeom prst="rect">
            <a:avLst/>
          </a:prstGeom>
        </p:spPr>
      </p:pic>
      <p:pic>
        <p:nvPicPr>
          <p:cNvPr id="8" name="Imagen 6" hidden="0"/>
          <p:cNvPicPr>
            <a:picLocks noChangeAspect="1"/>
          </p:cNvPicPr>
          <p:nvPr isPhoto="0" userDrawn="0"/>
        </p:nvPicPr>
        <p:blipFill>
          <a:blip r:embed="rId4"/>
          <a:srcRect l="0" t="27542" r="0" b="26968"/>
          <a:stretch/>
        </p:blipFill>
        <p:spPr bwMode="auto">
          <a:xfrm>
            <a:off x="8338218" y="460339"/>
            <a:ext cx="1908970" cy="8683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7" y="1587"/>
          <a:ext cx="1587" cy="1587"/>
        </p:xfrm>
        <a:graphic>
          <a:graphicData uri="http://schemas.openxmlformats.org/presentationml/2006/ole">
            <p:oleObj name="oleObj" r:id="rId3" imgW="0" imgH="0" progId="TCLayout.ActiveDocument.1">
              <p:embed/>
              <p:pic>
                <p:nvPicPr>
                  <p:cNvPr id="4" name="" hidden="0"/>
                  <p:cNvPicPr/>
                  <p:nvPr isPhoto="0" userDrawn="0"/>
                </p:nvPicPr>
                <p:blipFill>
                  <a:blip r:embed="rId2"/>
                  <a:stretch/>
                </p:blipFill>
                <p:spPr bwMode="auto">
                  <a:xfrm>
                    <a:off x="1587" y="1587"/>
                    <a:ext cx="1587" cy="1587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pic>
        <p:nvPicPr>
          <p:cNvPr id="5" name="Gráfico 36" descr="Red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6" name="Título 1" hidden="0"/>
          <p:cNvSpPr>
            <a:spLocks noAdjustHandles="0" noChangeArrowheads="0"/>
          </p:cNvSpPr>
          <p:nvPr isPhoto="0" userDrawn="0"/>
        </p:nvSpPr>
        <p:spPr bwMode="auto">
          <a:xfrm>
            <a:off x="-231541" y="-99344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s-CL" sz="2400" b="1">
                <a:solidFill>
                  <a:schemeClr val="bg1"/>
                </a:solidFill>
                <a:latin typeface="Verdana"/>
                <a:ea typeface="Verdana"/>
                <a:cs typeface="+mn-cs"/>
              </a:rPr>
              <a:t>Marco del programa </a:t>
            </a:r>
            <a:br>
              <a:rPr lang="es-CL" sz="2400" b="1">
                <a:solidFill>
                  <a:schemeClr val="bg1"/>
                </a:solidFill>
                <a:latin typeface="Verdana"/>
                <a:ea typeface="Verdana"/>
                <a:cs typeface="+mn-cs"/>
              </a:rPr>
            </a:br>
            <a:br>
              <a:rPr lang="es-CL" sz="1800" b="1">
                <a:solidFill>
                  <a:schemeClr val="bg1"/>
                </a:solidFill>
                <a:latin typeface="Verdana"/>
                <a:ea typeface="Verdana"/>
                <a:cs typeface="+mn-cs"/>
              </a:rPr>
            </a:br>
            <a:endParaRPr lang="es-ES" sz="2400" b="1">
              <a:solidFill>
                <a:schemeClr val="bg1"/>
              </a:solidFill>
              <a:latin typeface="Verdana"/>
              <a:ea typeface="Verdana"/>
              <a:cs typeface="+mn-cs"/>
            </a:endParaRPr>
          </a:p>
        </p:txBody>
      </p:sp>
      <p:sp>
        <p:nvSpPr>
          <p:cNvPr id="7" name="CuadroTexto 2" hidden="0"/>
          <p:cNvSpPr>
            <a:spLocks noAdjustHandles="0" noChangeArrowheads="0"/>
          </p:cNvSpPr>
          <p:nvPr isPhoto="0" userDrawn="0"/>
        </p:nvSpPr>
        <p:spPr bwMode="auto">
          <a:xfrm>
            <a:off x="598390" y="3842307"/>
            <a:ext cx="10853561" cy="1798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s-ES" sz="2800">
                <a:latin typeface="gobCL"/>
                <a:ea typeface="Calibri"/>
                <a:cs typeface="Times New Roman"/>
              </a:rPr>
              <a:t>Fortalecer y consolidar los pilares “</a:t>
            </a:r>
            <a:r>
              <a:rPr lang="es-ES" sz="2800" b="1">
                <a:latin typeface="gobCL"/>
                <a:ea typeface="Calibri"/>
                <a:cs typeface="Times New Roman"/>
              </a:rPr>
              <a:t>Comunidad” y “Familia” del Plan Nacional Barrios Prioritarios</a:t>
            </a:r>
            <a:r>
              <a:rPr lang="es-ES" sz="2800">
                <a:latin typeface="gobCL"/>
                <a:ea typeface="Calibri"/>
                <a:cs typeface="Times New Roman"/>
              </a:rPr>
              <a:t> y poner en práctica </a:t>
            </a:r>
            <a:r>
              <a:rPr lang="es-ES" sz="2800" b="1">
                <a:latin typeface="gobCL"/>
                <a:ea typeface="Calibri"/>
                <a:cs typeface="Times New Roman"/>
              </a:rPr>
              <a:t>experiencias exitosas de participación y gestión sociocomunitaria.</a:t>
            </a:r>
            <a:r>
              <a:rPr lang="es-CL" sz="2800">
                <a:latin typeface="gobCL"/>
              </a:rPr>
              <a:t> </a:t>
            </a:r>
            <a:endParaRPr/>
          </a:p>
        </p:txBody>
      </p:sp>
      <p:sp>
        <p:nvSpPr>
          <p:cNvPr id="8" name="CuadroTexto 4" hidden="0"/>
          <p:cNvSpPr>
            <a:spLocks noAdjustHandles="0" noChangeArrowheads="0"/>
          </p:cNvSpPr>
          <p:nvPr isPhoto="0" userDrawn="0"/>
        </p:nvSpPr>
        <p:spPr bwMode="auto">
          <a:xfrm flipH="0" flipV="0">
            <a:off x="450232" y="1812780"/>
            <a:ext cx="3203223" cy="9680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es-CL" sz="2600">
                <a:latin typeface="gobCL"/>
              </a:rPr>
              <a:t>Subsecretaría de prevención del Delito </a:t>
            </a:r>
            <a:endParaRPr/>
          </a:p>
        </p:txBody>
      </p:sp>
      <p:sp>
        <p:nvSpPr>
          <p:cNvPr id="9" name="Cruz 6" hidden="0"/>
          <p:cNvSpPr/>
          <p:nvPr isPhoto="0" userDrawn="0"/>
        </p:nvSpPr>
        <p:spPr bwMode="auto">
          <a:xfrm>
            <a:off x="3342392" y="1889187"/>
            <a:ext cx="1024538" cy="983811"/>
          </a:xfrm>
          <a:prstGeom prst="plus">
            <a:avLst>
              <a:gd name="adj" fmla="val 34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10" name="CuadroTexto 12" hidden="0"/>
          <p:cNvSpPr>
            <a:spLocks noAdjustHandles="0" noChangeArrowheads="0"/>
          </p:cNvSpPr>
          <p:nvPr isPhoto="0" userDrawn="0"/>
        </p:nvSpPr>
        <p:spPr bwMode="auto">
          <a:xfrm flipH="0" flipV="0">
            <a:off x="4286713" y="2036864"/>
            <a:ext cx="3056743" cy="6884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defRPr/>
            </a:pPr>
            <a:r>
              <a:rPr lang="es-CL" sz="4800">
                <a:latin typeface="gobCL"/>
              </a:rPr>
              <a:t>FOSIS</a:t>
            </a:r>
            <a:endParaRPr/>
          </a:p>
        </p:txBody>
      </p:sp>
      <p:sp>
        <p:nvSpPr>
          <p:cNvPr id="11" name="Cruz 6" hidden="0"/>
          <p:cNvSpPr/>
          <p:nvPr isPhoto="0" userDrawn="0"/>
        </p:nvSpPr>
        <p:spPr bwMode="auto">
          <a:xfrm>
            <a:off x="7004430" y="1889187"/>
            <a:ext cx="1024537" cy="983810"/>
          </a:xfrm>
          <a:prstGeom prst="plus">
            <a:avLst>
              <a:gd name="adj" fmla="val 34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12" name="CuadroTexto 4" hidden="0"/>
          <p:cNvSpPr>
            <a:spLocks noAdjustHandles="0" noChangeArrowheads="0"/>
          </p:cNvSpPr>
          <p:nvPr isPhoto="0" userDrawn="0"/>
        </p:nvSpPr>
        <p:spPr bwMode="auto">
          <a:xfrm flipH="0" flipV="0">
            <a:off x="8368930" y="1904972"/>
            <a:ext cx="3203223" cy="968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es-ES" sz="2600">
                <a:latin typeface="gobCL"/>
              </a:rPr>
              <a:t>Municipalidad de Rancagua</a:t>
            </a:r>
            <a:r>
              <a:rPr lang="es-CL" sz="2600">
                <a:latin typeface="gobCL"/>
              </a:rPr>
              <a:t>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Marcador de contenido 5" hidden="0"/>
          <p:cNvGrpSpPr/>
          <p:nvPr isPhoto="0" userDrawn="0"/>
        </p:nvGrpSpPr>
        <p:grpSpPr bwMode="auto">
          <a:xfrm>
            <a:off x="799139" y="998924"/>
            <a:ext cx="13288256" cy="6008914"/>
            <a:chOff x="0" y="0"/>
            <a:chExt cx="13288256" cy="6008914"/>
          </a:xfrm>
        </p:grpSpPr>
        <p:sp>
          <p:nvSpPr>
            <p:cNvPr id="5" name="" hidden="0"/>
            <p:cNvSpPr/>
            <p:nvPr isPhoto="0" userDrawn="0"/>
          </p:nvSpPr>
          <p:spPr bwMode="auto">
            <a:xfrm>
              <a:off x="4366870" y="596981"/>
              <a:ext cx="4591311" cy="4814950"/>
            </a:xfrm>
            <a:prstGeom prst="blockArc">
              <a:avLst>
                <a:gd name="adj1" fmla="val 10800000"/>
                <a:gd name="adj2" fmla="val 16200000"/>
                <a:gd name="adj3" fmla="val 4639"/>
              </a:avLst>
            </a:prstGeom>
            <a:solidFill>
              <a:schemeClr val="accent5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</p:sp>
        <p:sp>
          <p:nvSpPr>
            <p:cNvPr id="6" name="" hidden="0"/>
            <p:cNvSpPr/>
            <p:nvPr isPhoto="0" userDrawn="0"/>
          </p:nvSpPr>
          <p:spPr bwMode="auto">
            <a:xfrm>
              <a:off x="4347743" y="584965"/>
              <a:ext cx="4624468" cy="4624468"/>
            </a:xfrm>
            <a:prstGeom prst="blockArc">
              <a:avLst>
                <a:gd name="adj1" fmla="val 5342715"/>
                <a:gd name="adj2" fmla="val 10636687"/>
                <a:gd name="adj3" fmla="val 4639"/>
              </a:avLst>
            </a:prstGeom>
            <a:solidFill>
              <a:schemeClr val="accent4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</p:sp>
        <p:sp>
          <p:nvSpPr>
            <p:cNvPr id="7" name="" hidden="0"/>
            <p:cNvSpPr/>
            <p:nvPr isPhoto="0" userDrawn="0"/>
          </p:nvSpPr>
          <p:spPr bwMode="auto">
            <a:xfrm>
              <a:off x="4352843" y="584887"/>
              <a:ext cx="4624468" cy="4624468"/>
            </a:xfrm>
            <a:prstGeom prst="blockArc">
              <a:avLst>
                <a:gd name="adj1" fmla="val 163433"/>
                <a:gd name="adj2" fmla="val 5350478"/>
                <a:gd name="adj3" fmla="val 4639"/>
              </a:avLst>
            </a:prstGeom>
            <a:solidFill>
              <a:schemeClr val="accent3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</p:sp>
        <p:sp>
          <p:nvSpPr>
            <p:cNvPr id="8" name="" hidden="0"/>
            <p:cNvSpPr/>
            <p:nvPr isPhoto="0" userDrawn="0"/>
          </p:nvSpPr>
          <p:spPr bwMode="auto">
            <a:xfrm>
              <a:off x="4350291" y="692222"/>
              <a:ext cx="4624468" cy="4624468"/>
            </a:xfrm>
            <a:prstGeom prst="blockArc">
              <a:avLst>
                <a:gd name="adj1" fmla="val 16200000"/>
                <a:gd name="adj2" fmla="val 0"/>
                <a:gd name="adj3" fmla="val 4639"/>
              </a:avLst>
            </a:prstGeom>
            <a:solidFill>
              <a:schemeClr val="accent2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</p:sp>
        <p:sp>
          <p:nvSpPr>
            <p:cNvPr id="9" name="" hidden="0"/>
            <p:cNvSpPr/>
            <p:nvPr isPhoto="0" userDrawn="0"/>
          </p:nvSpPr>
          <p:spPr bwMode="auto">
            <a:xfrm>
              <a:off x="5285231" y="1757503"/>
              <a:ext cx="2754589" cy="2493906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3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s-CL" sz="2700"/>
                <a:t>LA COMUNIDAD </a:t>
              </a:r>
              <a:endParaRPr/>
            </a:p>
          </p:txBody>
        </p:sp>
        <p:sp>
          <p:nvSpPr>
            <p:cNvPr id="10" name="" hidden="0"/>
            <p:cNvSpPr/>
            <p:nvPr isPhoto="0" userDrawn="0"/>
          </p:nvSpPr>
          <p:spPr bwMode="auto">
            <a:xfrm>
              <a:off x="5730084" y="984"/>
              <a:ext cx="1864883" cy="1489738"/>
            </a:xfrm>
            <a:prstGeom prst="ellipse">
              <a:avLst/>
            </a:prstGeom>
            <a:solidFill>
              <a:schemeClr val="accent2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3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s-CL" sz="1600"/>
                <a:t>Municipio</a:t>
              </a:r>
              <a:endParaRPr/>
            </a:p>
            <a:p>
              <a:pPr marL="0" lvl="0" indent="0" algn="ctr" defTabSz="7112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s-CL" sz="1600"/>
                <a:t>Instituciones público privadas </a:t>
              </a:r>
              <a:endParaRPr/>
            </a:p>
          </p:txBody>
        </p:sp>
        <p:sp>
          <p:nvSpPr>
            <p:cNvPr id="11" name="" hidden="0"/>
            <p:cNvSpPr/>
            <p:nvPr isPhoto="0" userDrawn="0"/>
          </p:nvSpPr>
          <p:spPr bwMode="auto">
            <a:xfrm>
              <a:off x="8105632" y="2259587"/>
              <a:ext cx="1630995" cy="1489738"/>
            </a:xfrm>
            <a:prstGeom prst="ellipse">
              <a:avLst/>
            </a:prstGeom>
            <a:solidFill>
              <a:schemeClr val="accent3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3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s-CL" sz="1800"/>
                <a:t>SPD</a:t>
              </a:r>
              <a:endParaRPr/>
            </a:p>
          </p:txBody>
        </p:sp>
        <p:sp>
          <p:nvSpPr>
            <p:cNvPr id="12" name="" hidden="0"/>
            <p:cNvSpPr/>
            <p:nvPr isPhoto="0" userDrawn="0"/>
          </p:nvSpPr>
          <p:spPr bwMode="auto">
            <a:xfrm>
              <a:off x="5952743" y="4410622"/>
              <a:ext cx="1489738" cy="1489738"/>
            </a:xfrm>
            <a:prstGeom prst="ellipse">
              <a:avLst/>
            </a:prstGeom>
            <a:solidFill>
              <a:schemeClr val="accent4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3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s-CL" sz="1800" b="1"/>
                <a:t>FOSIS REG</a:t>
              </a:r>
              <a:endParaRPr/>
            </a:p>
          </p:txBody>
        </p:sp>
        <p:sp>
          <p:nvSpPr>
            <p:cNvPr id="13" name="" hidden="0"/>
            <p:cNvSpPr/>
            <p:nvPr isPhoto="0" userDrawn="0"/>
          </p:nvSpPr>
          <p:spPr bwMode="auto">
            <a:xfrm>
              <a:off x="3551628" y="2259587"/>
              <a:ext cx="1704588" cy="1489738"/>
            </a:xfrm>
            <a:prstGeom prst="ellipse">
              <a:avLst/>
            </a:prstGeom>
            <a:solidFill>
              <a:schemeClr val="accent5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3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s-CL" sz="1600"/>
                <a:t>Coordinador regional  de seguridad Pública</a:t>
              </a:r>
              <a:endParaRPr/>
            </a:p>
          </p:txBody>
        </p:sp>
      </p:grpSp>
      <p:sp>
        <p:nvSpPr>
          <p:cNvPr id="14" name="Título 1" hidden="0"/>
          <p:cNvSpPr>
            <a:spLocks noAdjustHandles="0" noChangeArrowheads="0"/>
          </p:cNvSpPr>
          <p:nvPr isPhoto="0" userDrawn="0"/>
        </p:nvSpPr>
        <p:spPr bwMode="auto">
          <a:xfrm>
            <a:off x="-615743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defRPr/>
            </a:pPr>
            <a:r>
              <a:rPr lang="es-CL" sz="2400" b="1">
                <a:solidFill>
                  <a:schemeClr val="bg1"/>
                </a:solidFill>
                <a:latin typeface="Verdana"/>
                <a:ea typeface="Verdana"/>
                <a:cs typeface="+mn-cs"/>
              </a:rPr>
              <a:t>Elementos centrales de la intervención</a:t>
            </a:r>
            <a:br>
              <a:rPr lang="es-CL" sz="2400" b="1">
                <a:solidFill>
                  <a:schemeClr val="bg1"/>
                </a:solidFill>
                <a:latin typeface="Verdana"/>
                <a:ea typeface="Verdana"/>
                <a:cs typeface="+mn-cs"/>
              </a:rPr>
            </a:br>
            <a:br>
              <a:rPr lang="es-CL" sz="1800" b="1">
                <a:solidFill>
                  <a:schemeClr val="bg1"/>
                </a:solidFill>
                <a:latin typeface="Verdana"/>
                <a:ea typeface="Verdana"/>
                <a:cs typeface="+mn-cs"/>
              </a:rPr>
            </a:br>
            <a:endParaRPr lang="es-ES" sz="2400" b="1">
              <a:solidFill>
                <a:schemeClr val="bg1"/>
              </a:solidFill>
              <a:latin typeface="Verdana"/>
              <a:ea typeface="Verdana"/>
              <a:cs typeface="+mn-cs"/>
            </a:endParaRPr>
          </a:p>
        </p:txBody>
      </p:sp>
      <p:sp>
        <p:nvSpPr>
          <p:cNvPr id="15" name="Rectángulo 7" hidden="0"/>
          <p:cNvSpPr/>
          <p:nvPr isPhoto="0" userDrawn="0"/>
        </p:nvSpPr>
        <p:spPr bwMode="auto">
          <a:xfrm>
            <a:off x="220275" y="1379898"/>
            <a:ext cx="4367199" cy="2225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2000">
                <a:solidFill>
                  <a:srgbClr val="002060"/>
                </a:solidFill>
                <a:latin typeface="gobCL"/>
              </a:rPr>
              <a:t>Como FOSIS </a:t>
            </a:r>
            <a:r>
              <a:rPr lang="es-ES" sz="2000">
                <a:solidFill>
                  <a:srgbClr val="002060"/>
                </a:solidFill>
                <a:latin typeface="gobCL"/>
              </a:rPr>
              <a:t>el</a:t>
            </a:r>
            <a:r>
              <a:rPr lang="es-CL" sz="2000">
                <a:solidFill>
                  <a:srgbClr val="002060"/>
                </a:solidFill>
                <a:latin typeface="gobCL"/>
              </a:rPr>
              <a:t> énfasis esta en facilitar </a:t>
            </a:r>
            <a:r>
              <a:rPr lang="es-CL" sz="2400" b="1">
                <a:solidFill>
                  <a:srgbClr val="002060"/>
                </a:solidFill>
                <a:latin typeface="gobCL"/>
              </a:rPr>
              <a:t>la activación de la comunidad para participar  e involucrarse en la mejora de sus condiciones de vida y a fortalecer su organización</a:t>
            </a:r>
            <a:endParaRPr lang="es-CL" sz="2000" b="1">
              <a:solidFill>
                <a:srgbClr val="002060"/>
              </a:solidFill>
              <a:latin typeface="gobC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7" y="1587"/>
          <a:ext cx="1587" cy="1587"/>
        </p:xfrm>
        <a:graphic>
          <a:graphicData uri="http://schemas.openxmlformats.org/presentationml/2006/ole">
            <p:oleObj name="oleObj" r:id="rId3" imgW="0" imgH="0" progId="TCLayout.ActiveDocument.1">
              <p:embed/>
              <p:pic>
                <p:nvPicPr>
                  <p:cNvPr id="4" name="" hidden="0"/>
                  <p:cNvPicPr/>
                  <p:nvPr isPhoto="0" userDrawn="0"/>
                </p:nvPicPr>
                <p:blipFill>
                  <a:blip r:embed="rId2"/>
                  <a:stretch/>
                </p:blipFill>
                <p:spPr bwMode="auto">
                  <a:xfrm>
                    <a:off x="1587" y="1587"/>
                    <a:ext cx="1587" cy="1587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sp>
        <p:nvSpPr>
          <p:cNvPr id="5" name="Título 5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98627" y="201022"/>
            <a:ext cx="11172647" cy="740229"/>
          </a:xfrm>
        </p:spPr>
        <p:txBody>
          <a:bodyPr/>
          <a:lstStyle/>
          <a:p>
            <a:pPr algn="ctr">
              <a:defRPr/>
            </a:pPr>
            <a:r>
              <a:rPr lang="es-ES" b="1">
                <a:latin typeface="Verdana"/>
                <a:ea typeface="Verdana"/>
                <a:cs typeface="+mn-cs"/>
              </a:rPr>
              <a:t>¿ Como se va lograr? </a:t>
            </a:r>
            <a:endParaRPr/>
          </a:p>
        </p:txBody>
      </p:sp>
      <p:grpSp>
        <p:nvGrpSpPr>
          <p:cNvPr id="6" name="Grupo 24" hidden="0"/>
          <p:cNvGrpSpPr/>
          <p:nvPr isPhoto="0" userDrawn="0"/>
        </p:nvGrpSpPr>
        <p:grpSpPr bwMode="auto">
          <a:xfrm>
            <a:off x="0" y="1352289"/>
            <a:ext cx="4472108" cy="609128"/>
            <a:chOff x="-9014731" y="862045"/>
            <a:chExt cx="10716619" cy="1113234"/>
          </a:xfrm>
          <a:solidFill>
            <a:schemeClr val="accent1">
              <a:lumMod val="75000"/>
            </a:schemeClr>
          </a:solidFill>
        </p:grpSpPr>
        <p:sp>
          <p:nvSpPr>
            <p:cNvPr id="7" name="Pentagon 16" hidden="0"/>
            <p:cNvSpPr/>
            <p:nvPr isPhoto="0" userDrawn="0"/>
          </p:nvSpPr>
          <p:spPr bwMode="auto">
            <a:xfrm>
              <a:off x="-9014731" y="862045"/>
              <a:ext cx="10716619" cy="1113234"/>
            </a:xfrm>
            <a:prstGeom prst="homePlat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s-CL" sz="3200" b="0" i="0" u="none" strike="noStrike" cap="none" spc="0">
                <a:ln>
                  <a:noFill/>
                </a:ln>
                <a:solidFill>
                  <a:prstClr val="white"/>
                </a:solidFill>
                <a:latin typeface="Gobcl"/>
                <a:ea typeface="+mn-ea"/>
                <a:cs typeface="+mn-cs"/>
              </a:endParaRPr>
            </a:p>
          </p:txBody>
        </p:sp>
        <p:sp>
          <p:nvSpPr>
            <p:cNvPr id="8" name="Rectangle 47" hidden="0"/>
            <p:cNvSpPr/>
            <p:nvPr isPhoto="0" userDrawn="0"/>
          </p:nvSpPr>
          <p:spPr bwMode="auto">
            <a:xfrm>
              <a:off x="-8556871" y="1034763"/>
              <a:ext cx="9491428" cy="767796"/>
            </a:xfrm>
            <a:prstGeom prst="rect">
              <a:avLst/>
            </a:prstGeom>
            <a:grpFill/>
          </p:spPr>
          <p:txBody>
            <a:bodyPr wrap="square" lIns="0" tIns="45720" rIns="0" bIns="45720" anchor="t">
              <a:spAutoFit/>
            </a:bodyPr>
            <a:lstStyle/>
            <a:p>
              <a:pPr marL="0" marR="0" lvl="0" indent="0" algn="l" defTabSz="91440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s-CL" sz="2400" b="0" i="0" u="none" strike="noStrike" cap="none" spc="0">
                  <a:ln>
                    <a:noFill/>
                  </a:ln>
                  <a:solidFill>
                    <a:srgbClr val="FFFFFF"/>
                  </a:solidFill>
                  <a:latin typeface="Gobcl"/>
                  <a:ea typeface="+mn-ea"/>
                  <a:cs typeface="+mn-cs"/>
                </a:rPr>
                <a:t>Promoción sociocomunitaria</a:t>
              </a:r>
              <a:endParaRPr/>
            </a:p>
          </p:txBody>
        </p:sp>
      </p:grpSp>
      <p:sp>
        <p:nvSpPr>
          <p:cNvPr id="9" name="Rectángulo 10" hidden="0"/>
          <p:cNvSpPr/>
          <p:nvPr isPhoto="0" userDrawn="0"/>
        </p:nvSpPr>
        <p:spPr bwMode="auto">
          <a:xfrm flipH="0" flipV="0">
            <a:off x="4809683" y="1929040"/>
            <a:ext cx="6843203" cy="192027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s-ES" sz="2000" b="0" i="0" u="none" strike="noStrike" cap="none" spc="0">
                <a:ln>
                  <a:noFill/>
                </a:ln>
                <a:solidFill>
                  <a:srgbClr val="44546A"/>
                </a:solidFill>
                <a:latin typeface="Gobcl"/>
                <a:ea typeface="+mn-ea"/>
                <a:cs typeface="+mn-cs"/>
              </a:rPr>
              <a:t>Activar el capital social de los barrios prioritarios , a través del fortalecimiento de las capacidades de gestión sociocomunitaria, integración social de barrios prioritarios y el fortalecimiento de alianzas público privadas. </a:t>
            </a:r>
            <a:endParaRPr/>
          </a:p>
          <a:p>
            <a:pPr marL="0" marR="0" lvl="0" indent="0" algn="just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s-ES" sz="2000" b="1" i="0" u="none" strike="noStrike" cap="none" spc="0">
              <a:ln>
                <a:noFill/>
              </a:ln>
              <a:solidFill>
                <a:srgbClr val="44546A"/>
              </a:solidFill>
              <a:latin typeface="Gobcl"/>
              <a:ea typeface="+mn-ea"/>
              <a:cs typeface="+mn-cs"/>
            </a:endParaRPr>
          </a:p>
        </p:txBody>
      </p:sp>
      <p:pic>
        <p:nvPicPr>
          <p:cNvPr id="10" name="Gráfico 36" descr="Red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11" name="CuadroTexto 6" hidden="0"/>
          <p:cNvSpPr>
            <a:spLocks noAdjustHandles="0" noChangeArrowheads="0"/>
          </p:cNvSpPr>
          <p:nvPr isPhoto="0" userDrawn="0"/>
        </p:nvSpPr>
        <p:spPr bwMode="auto">
          <a:xfrm>
            <a:off x="4134610" y="4362138"/>
            <a:ext cx="8211279" cy="396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es-CL" sz="2000">
              <a:solidFill>
                <a:srgbClr val="44546A"/>
              </a:solidFill>
              <a:latin typeface="Gobcl"/>
            </a:endParaRPr>
          </a:p>
        </p:txBody>
      </p:sp>
      <p:sp>
        <p:nvSpPr>
          <p:cNvPr id="12" name="CuadroTexto 7" hidden="0"/>
          <p:cNvSpPr>
            <a:spLocks noAdjustHandles="0" noChangeArrowheads="0"/>
          </p:cNvSpPr>
          <p:nvPr isPhoto="0" userDrawn="0"/>
        </p:nvSpPr>
        <p:spPr bwMode="auto">
          <a:xfrm flipH="0" flipV="0">
            <a:off x="54417" y="3249598"/>
            <a:ext cx="3654803" cy="14574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 defTabSz="457200">
              <a:defRPr/>
            </a:pPr>
            <a:r>
              <a:rPr lang="es-ES" sz="2000">
                <a:solidFill>
                  <a:srgbClr val="44546A"/>
                </a:solidFill>
                <a:latin typeface="Gobcl"/>
              </a:rPr>
              <a:t> </a:t>
            </a:r>
            <a:r>
              <a:rPr lang="es-ES" sz="2000" b="1">
                <a:solidFill>
                  <a:srgbClr val="44546A"/>
                </a:solidFill>
                <a:latin typeface="Gobcl"/>
              </a:rPr>
              <a:t>Barrios Prioritarios Comuna     Rancagua</a:t>
            </a:r>
            <a:endParaRPr sz="2000" b="1">
              <a:solidFill>
                <a:srgbClr val="44546A"/>
              </a:solidFill>
              <a:latin typeface="Gobcl"/>
            </a:endParaRPr>
          </a:p>
          <a:p>
            <a:pPr lvl="0" algn="just" defTabSz="457200">
              <a:defRPr/>
            </a:pPr>
            <a:endParaRPr lang="es-ES" sz="2000">
              <a:solidFill>
                <a:srgbClr val="44546A"/>
              </a:solidFill>
              <a:latin typeface="Gobcl"/>
            </a:endParaRPr>
          </a:p>
          <a:p>
            <a:pPr marL="305908" lvl="0" indent="-305908" algn="just" defTabSz="457200">
              <a:buFont typeface="Arial"/>
              <a:buChar char="•"/>
              <a:defRPr/>
            </a:pPr>
            <a:r>
              <a:rPr lang="es-ES" sz="2000">
                <a:solidFill>
                  <a:srgbClr val="44546A"/>
                </a:solidFill>
                <a:latin typeface="Gobcl"/>
              </a:rPr>
              <a:t> Manuel Rodríguez</a:t>
            </a:r>
            <a:endParaRPr lang="es-ES" sz="2000">
              <a:solidFill>
                <a:srgbClr val="44546A"/>
              </a:solidFill>
              <a:latin typeface="Gobcl"/>
            </a:endParaRPr>
          </a:p>
          <a:p>
            <a:pPr lvl="0" algn="just" defTabSz="457200">
              <a:defRPr/>
            </a:pPr>
            <a:endParaRPr lang="es-ES" sz="2000">
              <a:solidFill>
                <a:srgbClr val="44546A"/>
              </a:solidFill>
              <a:latin typeface="Gobcl"/>
            </a:endParaRPr>
          </a:p>
          <a:p>
            <a:pPr>
              <a:defRPr/>
            </a:pPr>
            <a:endParaRPr lang="es-CL" sz="2000"/>
          </a:p>
        </p:txBody>
      </p:sp>
      <p:sp>
        <p:nvSpPr>
          <p:cNvPr id="13" name="CuadroTexto 8" hidden="0"/>
          <p:cNvSpPr>
            <a:spLocks noAdjustHandles="0" noChangeArrowheads="0"/>
          </p:cNvSpPr>
          <p:nvPr isPhoto="0" userDrawn="0"/>
        </p:nvSpPr>
        <p:spPr bwMode="auto">
          <a:xfrm>
            <a:off x="54418" y="2658345"/>
            <a:ext cx="4035490" cy="4572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ES" sz="2400" b="1">
                <a:solidFill>
                  <a:srgbClr val="44546A"/>
                </a:solidFill>
                <a:latin typeface="Gobcl"/>
              </a:rPr>
              <a:t>F</a:t>
            </a:r>
            <a:r>
              <a:rPr lang="es-CL" sz="2400" b="1">
                <a:solidFill>
                  <a:srgbClr val="44546A"/>
                </a:solidFill>
                <a:latin typeface="Gobcl"/>
              </a:rPr>
              <a:t>ocalización </a:t>
            </a:r>
            <a:endParaRPr/>
          </a:p>
        </p:txBody>
      </p:sp>
      <p:sp>
        <p:nvSpPr>
          <p:cNvPr id="14" name="CuadroTexto 9" hidden="0"/>
          <p:cNvSpPr>
            <a:spLocks noAdjustHandles="0" noChangeArrowheads="0"/>
          </p:cNvSpPr>
          <p:nvPr isPhoto="0" userDrawn="0"/>
        </p:nvSpPr>
        <p:spPr bwMode="auto">
          <a:xfrm flipH="0" flipV="0">
            <a:off x="4807952" y="3618483"/>
            <a:ext cx="6790241" cy="4616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es-ES" sz="2400" b="1">
                <a:solidFill>
                  <a:srgbClr val="44546A"/>
                </a:solidFill>
                <a:latin typeface="Gobcl"/>
              </a:rPr>
              <a:t>¿ Como se llevara a cabo</a:t>
            </a:r>
            <a:r>
              <a:rPr lang="es-CL" sz="2400" b="1">
                <a:solidFill>
                  <a:srgbClr val="44546A"/>
                </a:solidFill>
                <a:latin typeface="Gobcl"/>
              </a:rPr>
              <a:t> </a:t>
            </a:r>
            <a:r>
              <a:rPr lang="es-ES" sz="2400" b="1">
                <a:solidFill>
                  <a:srgbClr val="44546A"/>
                </a:solidFill>
                <a:latin typeface="Gobcl"/>
              </a:rPr>
              <a:t>?</a:t>
            </a:r>
            <a:r>
              <a:rPr lang="es-CL" sz="2400" b="1">
                <a:solidFill>
                  <a:srgbClr val="44546A"/>
                </a:solidFill>
                <a:latin typeface="Gobcl"/>
              </a:rPr>
              <a:t> </a:t>
            </a:r>
            <a:endParaRPr/>
          </a:p>
        </p:txBody>
      </p:sp>
      <p:sp>
        <p:nvSpPr>
          <p:cNvPr id="15" name="CuadroTexto 20" hidden="0"/>
          <p:cNvSpPr>
            <a:spLocks noAdjustHandles="0" noChangeArrowheads="0"/>
          </p:cNvSpPr>
          <p:nvPr isPhoto="0" userDrawn="0"/>
        </p:nvSpPr>
        <p:spPr bwMode="auto">
          <a:xfrm>
            <a:off x="4807953" y="1379289"/>
            <a:ext cx="6956301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CL" sz="2400" b="1">
                <a:solidFill>
                  <a:srgbClr val="44546A"/>
                </a:solidFill>
                <a:latin typeface="Gobcl"/>
              </a:rPr>
              <a:t>Objetivo</a:t>
            </a:r>
            <a:endParaRPr/>
          </a:p>
        </p:txBody>
      </p:sp>
      <p:sp>
        <p:nvSpPr>
          <p:cNvPr id="16" name="Rectángulo 10" hidden="0"/>
          <p:cNvSpPr/>
          <p:nvPr isPhoto="0" userDrawn="0"/>
        </p:nvSpPr>
        <p:spPr bwMode="auto">
          <a:xfrm flipH="0" flipV="0">
            <a:off x="4809683" y="4273601"/>
            <a:ext cx="6843202" cy="222744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s-ES" sz="2000" b="0" i="0" u="none" strike="noStrike" cap="none" spc="0">
                <a:ln>
                  <a:noFill/>
                </a:ln>
                <a:solidFill>
                  <a:srgbClr val="44546A"/>
                </a:solidFill>
                <a:latin typeface="Gobcl"/>
                <a:ea typeface="+mn-ea"/>
                <a:cs typeface="+mn-cs"/>
              </a:rPr>
              <a:t>Generando un vinculo de trabajo con la comunidad y con  actores claves del barrio ( </a:t>
            </a:r>
            <a:r>
              <a:rPr lang="es-ES" sz="2000" b="1" i="0" u="none" strike="noStrike" cap="none" spc="0">
                <a:ln>
                  <a:noFill/>
                </a:ln>
                <a:solidFill>
                  <a:srgbClr val="44546A"/>
                </a:solidFill>
                <a:latin typeface="Gobcl"/>
                <a:ea typeface="+mn-ea"/>
                <a:cs typeface="+mn-cs"/>
              </a:rPr>
              <a:t>JJVV , delegados, representantes de organizaciones funcionales</a:t>
            </a:r>
            <a:r>
              <a:rPr lang="es-ES" sz="2000" b="0" i="0" u="none" strike="noStrike" cap="none" spc="0">
                <a:ln>
                  <a:noFill/>
                </a:ln>
                <a:solidFill>
                  <a:srgbClr val="44546A"/>
                </a:solidFill>
                <a:latin typeface="Gobcl"/>
                <a:ea typeface="+mn-ea"/>
                <a:cs typeface="+mn-cs"/>
              </a:rPr>
              <a:t>). Se llevaran a cabo reuniones, talleres , asambleas con el objetivo de poder contextualizar los requerimientos y necesidades de la comunidad.</a:t>
            </a:r>
            <a:endParaRPr lang="es-ES" sz="2000" b="0" i="0" u="none" strike="noStrike" cap="none" spc="0">
              <a:ln>
                <a:noFill/>
              </a:ln>
              <a:solidFill>
                <a:srgbClr val="44546A"/>
              </a:solidFill>
              <a:latin typeface="Gobcl"/>
              <a:ea typeface="+mn-ea"/>
              <a:cs typeface="+mn-cs"/>
            </a:endParaRPr>
          </a:p>
          <a:p>
            <a:pPr marL="0" marR="0" lvl="0" indent="0" algn="just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s-ES" sz="2000" b="1" i="0" u="none" strike="noStrike" cap="none" spc="0">
              <a:ln>
                <a:noFill/>
              </a:ln>
              <a:solidFill>
                <a:srgbClr val="44546A"/>
              </a:solidFill>
              <a:latin typeface="Gobcl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ítulo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 algn="ctr">
              <a:defRPr/>
            </a:pPr>
            <a:br>
              <a:rPr lang="es-ES" b="1"/>
            </a:br>
            <a:r>
              <a:rPr lang="es-ES" b="1"/>
              <a:t>ETAPAS DEL PROGRAMA BARRIOS EN ACCIÓN</a:t>
            </a:r>
            <a:endParaRPr lang="es-CL"/>
          </a:p>
        </p:txBody>
      </p:sp>
      <p:pic>
        <p:nvPicPr>
          <p:cNvPr id="5" name="Picture 2" descr="44 ideas de MUÑECOS 3D | monigotes, adivinanzas, imagenes para  presentaciones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9673907" y="978018"/>
            <a:ext cx="2185617" cy="2171784"/>
          </a:xfrm>
          <a:prstGeom prst="rect">
            <a:avLst/>
          </a:prstGeom>
          <a:noFill/>
        </p:spPr>
      </p:pic>
      <p:pic>
        <p:nvPicPr>
          <p:cNvPr id="6" name="Picture 4" descr="Resultado de imagen para muñecos para presentaciones power point | Writing  groups, Sculpture lessons, Essay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579628" y="4522062"/>
            <a:ext cx="2565652" cy="2030940"/>
          </a:xfrm>
          <a:prstGeom prst="rect">
            <a:avLst/>
          </a:prstGeom>
          <a:noFill/>
        </p:spPr>
      </p:pic>
      <p:sp>
        <p:nvSpPr>
          <p:cNvPr id="7" name="Rectángulo 8" hidden="0"/>
          <p:cNvSpPr/>
          <p:nvPr isPhoto="0" userDrawn="0"/>
        </p:nvSpPr>
        <p:spPr bwMode="auto">
          <a:xfrm>
            <a:off x="769158" y="1461333"/>
            <a:ext cx="2981404" cy="60257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s-ES"/>
              <a:t>Diagnóstico Comunitario</a:t>
            </a:r>
            <a:endParaRPr/>
          </a:p>
        </p:txBody>
      </p:sp>
      <p:sp>
        <p:nvSpPr>
          <p:cNvPr id="8" name="Rectángulo 11" hidden="0"/>
          <p:cNvSpPr/>
          <p:nvPr isPhoto="0" userDrawn="0"/>
        </p:nvSpPr>
        <p:spPr bwMode="auto">
          <a:xfrm flipH="0" flipV="0">
            <a:off x="2259861" y="2626310"/>
            <a:ext cx="2405858" cy="647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s-ES" sz="1600"/>
              <a:t>Conformación Grupo Motor</a:t>
            </a:r>
            <a:endParaRPr sz="1600"/>
          </a:p>
        </p:txBody>
      </p:sp>
      <p:sp>
        <p:nvSpPr>
          <p:cNvPr id="9" name="Rectángulo 8" hidden="0"/>
          <p:cNvSpPr/>
          <p:nvPr isPhoto="0" userDrawn="0"/>
        </p:nvSpPr>
        <p:spPr bwMode="auto">
          <a:xfrm>
            <a:off x="4024303" y="3819465"/>
            <a:ext cx="2981404" cy="60257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s-ES"/>
              <a:t>Plan de Trabajo Comunitario</a:t>
            </a:r>
            <a:endParaRPr/>
          </a:p>
        </p:txBody>
      </p:sp>
      <p:sp>
        <p:nvSpPr>
          <p:cNvPr id="10" name="Rectángulo 11" hidden="0"/>
          <p:cNvSpPr/>
          <p:nvPr isPhoto="0" userDrawn="0"/>
        </p:nvSpPr>
        <p:spPr bwMode="auto">
          <a:xfrm flipH="0" flipV="0">
            <a:off x="6945873" y="5040808"/>
            <a:ext cx="1235191" cy="33114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s-ES" sz="1100" b="1"/>
              <a:t>Quiero Mi Barrio </a:t>
            </a:r>
            <a:endParaRPr sz="1100" b="1"/>
          </a:p>
        </p:txBody>
      </p:sp>
      <p:sp>
        <p:nvSpPr>
          <p:cNvPr id="11" name="" hidden="0"/>
          <p:cNvSpPr/>
          <p:nvPr isPhoto="0" userDrawn="0"/>
        </p:nvSpPr>
        <p:spPr bwMode="auto">
          <a:xfrm rot="19638644" flipH="0" flipV="0">
            <a:off x="1045069" y="2338187"/>
            <a:ext cx="776795" cy="989490"/>
          </a:xfrm>
          <a:prstGeom prst="curvedRightArrow">
            <a:avLst>
              <a:gd name="adj1" fmla="val 25000"/>
              <a:gd name="adj2" fmla="val 50000"/>
              <a:gd name="adj3" fmla="val 255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" hidden="0"/>
          <p:cNvSpPr/>
          <p:nvPr isPhoto="0" userDrawn="0"/>
        </p:nvSpPr>
        <p:spPr bwMode="auto">
          <a:xfrm rot="5399977" flipH="0" flipV="0">
            <a:off x="2997159" y="3689781"/>
            <a:ext cx="601092" cy="591844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" hidden="0"/>
          <p:cNvSpPr/>
          <p:nvPr isPhoto="0" userDrawn="0"/>
        </p:nvSpPr>
        <p:spPr bwMode="auto">
          <a:xfrm flipH="0" flipV="0">
            <a:off x="5179587" y="4596043"/>
            <a:ext cx="471625" cy="490121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ángulo 11" hidden="0"/>
          <p:cNvSpPr/>
          <p:nvPr isPhoto="0" userDrawn="0"/>
        </p:nvSpPr>
        <p:spPr bwMode="auto">
          <a:xfrm flipH="0" flipV="0">
            <a:off x="6899635" y="6058924"/>
            <a:ext cx="1438637" cy="4513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s-ES" sz="1100" b="1"/>
              <a:t>Municipalidad de Rancagua</a:t>
            </a:r>
            <a:endParaRPr sz="1100" b="1"/>
          </a:p>
        </p:txBody>
      </p:sp>
      <p:sp>
        <p:nvSpPr>
          <p:cNvPr id="15" name="Rectángulo 11" hidden="0"/>
          <p:cNvSpPr/>
          <p:nvPr isPhoto="0" userDrawn="0"/>
        </p:nvSpPr>
        <p:spPr bwMode="auto">
          <a:xfrm flipH="0" flipV="0">
            <a:off x="4515807" y="5250856"/>
            <a:ext cx="1683973" cy="4253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s-ES" sz="1100" b="1"/>
              <a:t>Necesidades de la Comunidad</a:t>
            </a:r>
            <a:endParaRPr sz="1100" b="1"/>
          </a:p>
        </p:txBody>
      </p:sp>
      <p:sp>
        <p:nvSpPr>
          <p:cNvPr id="16" name="Rectángulo 8" hidden="0"/>
          <p:cNvSpPr/>
          <p:nvPr isPhoto="0" userDrawn="0"/>
        </p:nvSpPr>
        <p:spPr bwMode="auto">
          <a:xfrm flipH="0" flipV="0">
            <a:off x="5515004" y="2701141"/>
            <a:ext cx="1869773" cy="4976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s-ES"/>
              <a:t>Mesa Comunitaria</a:t>
            </a:r>
            <a:endParaRPr/>
          </a:p>
        </p:txBody>
      </p:sp>
      <p:sp>
        <p:nvSpPr>
          <p:cNvPr id="17" name="" hidden="0"/>
          <p:cNvSpPr/>
          <p:nvPr isPhoto="0" userDrawn="0"/>
        </p:nvSpPr>
        <p:spPr bwMode="auto">
          <a:xfrm flipH="0" flipV="0">
            <a:off x="7207309" y="3934839"/>
            <a:ext cx="554854" cy="351407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18" name="" hidden="0"/>
          <p:cNvSpPr/>
          <p:nvPr isPhoto="0" userDrawn="0"/>
        </p:nvSpPr>
        <p:spPr bwMode="auto">
          <a:xfrm flipH="0" flipV="0">
            <a:off x="6400266" y="4993689"/>
            <a:ext cx="305169" cy="1516601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" name="Rectángulo 11" hidden="0"/>
          <p:cNvSpPr/>
          <p:nvPr isPhoto="0" userDrawn="0"/>
        </p:nvSpPr>
        <p:spPr bwMode="auto">
          <a:xfrm flipH="0" flipV="0">
            <a:off x="6945873" y="5537531"/>
            <a:ext cx="1235190" cy="33114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s-ES" sz="1100" b="1"/>
              <a:t>FOSIS</a:t>
            </a:r>
            <a:endParaRPr sz="1100" b="1"/>
          </a:p>
        </p:txBody>
      </p:sp>
      <p:sp>
        <p:nvSpPr>
          <p:cNvPr id="20" name="Rectángulo 11" hidden="0"/>
          <p:cNvSpPr/>
          <p:nvPr isPhoto="0" userDrawn="0"/>
        </p:nvSpPr>
        <p:spPr bwMode="auto">
          <a:xfrm flipH="0" flipV="0">
            <a:off x="7928161" y="3908059"/>
            <a:ext cx="1683973" cy="4253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s-ES" sz="1100" b="1"/>
              <a:t>Obra de Confianza</a:t>
            </a:r>
            <a:endParaRPr sz="1100" b="1"/>
          </a:p>
        </p:txBody>
      </p:sp>
      <p:sp>
        <p:nvSpPr>
          <p:cNvPr id="21" name="" hidden="0"/>
          <p:cNvSpPr/>
          <p:nvPr isPhoto="0" userDrawn="0"/>
        </p:nvSpPr>
        <p:spPr bwMode="auto">
          <a:xfrm flipH="0" flipV="0">
            <a:off x="4860545" y="2774271"/>
            <a:ext cx="554853" cy="351406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" hidden="0"/>
          <p:cNvSpPr/>
          <p:nvPr isPhoto="0" userDrawn="0"/>
        </p:nvSpPr>
        <p:spPr bwMode="auto">
          <a:xfrm rot="16199969" flipH="0" flipV="0">
            <a:off x="6666890" y="2658394"/>
            <a:ext cx="4687604" cy="2446581"/>
          </a:xfrm>
          <a:prstGeom prst="homePlat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5" name="" hidden="0"/>
          <p:cNvSpPr/>
          <p:nvPr isPhoto="0" userDrawn="0"/>
        </p:nvSpPr>
        <p:spPr bwMode="auto">
          <a:xfrm rot="16199969" flipH="0" flipV="0">
            <a:off x="3487055" y="2732652"/>
            <a:ext cx="4780080" cy="2446581"/>
          </a:xfrm>
          <a:prstGeom prst="homePlat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6" name="" hidden="0"/>
          <p:cNvSpPr/>
          <p:nvPr isPhoto="0" userDrawn="0"/>
        </p:nvSpPr>
        <p:spPr bwMode="auto">
          <a:xfrm rot="16199969" flipH="0" flipV="0">
            <a:off x="303961" y="2737276"/>
            <a:ext cx="4789329" cy="2446582"/>
          </a:xfrm>
          <a:prstGeom prst="homePlat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Marcador de título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52836" y="176199"/>
            <a:ext cx="10480474" cy="8771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algn="ctr">
              <a:defRPr/>
            </a:pPr>
            <a:r>
              <a:rPr lang="es-ES"/>
              <a:t>Diagnóstico "Quiero Mi Barrio"</a:t>
            </a:r>
            <a:endParaRPr/>
          </a:p>
        </p:txBody>
      </p:sp>
      <p:sp>
        <p:nvSpPr>
          <p:cNvPr id="8" name="" hidden="0"/>
          <p:cNvSpPr/>
          <p:nvPr isPhoto="0" userDrawn="0"/>
        </p:nvSpPr>
        <p:spPr bwMode="auto">
          <a:xfrm flipH="0" flipV="0">
            <a:off x="7826631" y="2697740"/>
            <a:ext cx="2470377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l">
              <a:defRPr/>
            </a:pPr>
            <a:r>
              <a:rPr lang="es-ES" b="1">
                <a:solidFill>
                  <a:schemeClr val="bg1"/>
                </a:solidFill>
              </a:rPr>
              <a:t>CONVIVENCIA VECINA</a:t>
            </a:r>
            <a:r>
              <a:rPr b="1">
                <a:solidFill>
                  <a:schemeClr val="bg1"/>
                </a:solidFill>
              </a:rPr>
              <a:t>l</a:t>
            </a:r>
            <a:endParaRPr b="1">
              <a:solidFill>
                <a:schemeClr val="bg1"/>
              </a:solidFill>
            </a:endParaRPr>
          </a:p>
        </p:txBody>
      </p:sp>
      <p:sp>
        <p:nvSpPr>
          <p:cNvPr id="9" name="" hidden="0"/>
          <p:cNvSpPr/>
          <p:nvPr isPhoto="0" userDrawn="0"/>
        </p:nvSpPr>
        <p:spPr bwMode="auto">
          <a:xfrm flipH="0" flipV="0">
            <a:off x="1620220" y="2469157"/>
            <a:ext cx="2408083" cy="9144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l">
              <a:defRPr/>
            </a:pPr>
            <a:r>
              <a:rPr b="1">
                <a:solidFill>
                  <a:schemeClr val="bg1"/>
                </a:solidFill>
              </a:rPr>
              <a:t>FUERTE PERCEPCIÓN</a:t>
            </a:r>
            <a:endParaRPr b="1">
              <a:solidFill>
                <a:schemeClr val="bg1"/>
              </a:solidFill>
            </a:endParaRPr>
          </a:p>
          <a:p>
            <a:pPr algn="l">
              <a:defRPr/>
            </a:pPr>
            <a:r>
              <a:rPr b="1">
                <a:solidFill>
                  <a:schemeClr val="bg1"/>
                </a:solidFill>
              </a:rPr>
              <a:t>DE INSEGURIDAD</a:t>
            </a:r>
            <a:endParaRPr/>
          </a:p>
        </p:txBody>
      </p:sp>
      <p:sp>
        <p:nvSpPr>
          <p:cNvPr id="10" name="" hidden="0"/>
          <p:cNvSpPr/>
          <p:nvPr isPhoto="0" userDrawn="0"/>
        </p:nvSpPr>
        <p:spPr bwMode="auto">
          <a:xfrm flipH="0" flipV="0">
            <a:off x="4397484" y="2487596"/>
            <a:ext cx="2959223" cy="57593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algn="ctr">
              <a:defRPr/>
            </a:pPr>
            <a:r>
              <a:rPr b="1">
                <a:solidFill>
                  <a:schemeClr val="bg1"/>
                </a:solidFill>
              </a:rPr>
              <a:t>INVISIBLE </a:t>
            </a:r>
            <a:r>
              <a:rPr b="1">
                <a:solidFill>
                  <a:schemeClr val="bg1"/>
                </a:solidFill>
              </a:rPr>
              <a:t>PRESENCIA </a:t>
            </a:r>
            <a:endParaRPr b="1">
              <a:solidFill>
                <a:schemeClr val="bg1"/>
              </a:solidFill>
            </a:endParaRPr>
          </a:p>
          <a:p>
            <a:pPr algn="ctr">
              <a:defRPr/>
            </a:pPr>
            <a:r>
              <a:rPr b="1">
                <a:solidFill>
                  <a:schemeClr val="bg1"/>
                </a:solidFill>
              </a:rPr>
              <a:t>DE </a:t>
            </a:r>
            <a:r>
              <a:rPr b="1">
                <a:solidFill>
                  <a:schemeClr val="bg1"/>
                </a:solidFill>
              </a:rPr>
              <a:t>AUTORIDADES Y </a:t>
            </a:r>
            <a:r>
              <a:rPr b="1">
                <a:solidFill>
                  <a:schemeClr val="bg1"/>
                </a:solidFill>
              </a:rPr>
              <a:t>PROGRAMAS</a:t>
            </a:r>
            <a:endParaRPr b="1">
              <a:solidFill>
                <a:schemeClr val="bg1"/>
              </a:solidFill>
            </a:endParaRPr>
          </a:p>
        </p:txBody>
      </p:sp>
      <p:sp>
        <p:nvSpPr>
          <p:cNvPr id="11" name="" hidden="0"/>
          <p:cNvSpPr/>
          <p:nvPr isPhoto="0" userDrawn="0"/>
        </p:nvSpPr>
        <p:spPr bwMode="auto">
          <a:xfrm flipH="0" flipV="0">
            <a:off x="7910231" y="3299920"/>
            <a:ext cx="2200922" cy="2496844"/>
          </a:xfrm>
          <a:prstGeom prst="flowChartPunchedCard">
            <a:avLst/>
          </a:prstGeom>
          <a:solidFill>
            <a:schemeClr val="accent4"/>
          </a:solidFill>
          <a:ln w="12700" cap="flat" cmpd="sng" algn="ctr">
            <a:solidFill>
              <a:schemeClr val="accent6"/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12" name="" hidden="0"/>
          <p:cNvSpPr/>
          <p:nvPr isPhoto="0" userDrawn="0"/>
        </p:nvSpPr>
        <p:spPr bwMode="auto">
          <a:xfrm flipH="0" flipV="0">
            <a:off x="7927717" y="3757155"/>
            <a:ext cx="2406281" cy="365759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marL="261850" indent="-261850" algn="l">
              <a:buFont typeface="Arial"/>
              <a:buChar char="•"/>
              <a:defRPr/>
            </a:pPr>
            <a:r>
              <a:rPr lang="es-ES" sz="16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No hay comunicación entre organizaciones vecinales</a:t>
            </a:r>
            <a:endParaRPr/>
          </a:p>
        </p:txBody>
      </p:sp>
      <p:sp>
        <p:nvSpPr>
          <p:cNvPr id="13" name="" hidden="0"/>
          <p:cNvSpPr/>
          <p:nvPr isPhoto="0" userDrawn="0"/>
        </p:nvSpPr>
        <p:spPr bwMode="auto">
          <a:xfrm flipH="0" flipV="0">
            <a:off x="4718539" y="3421208"/>
            <a:ext cx="2200921" cy="2607816"/>
          </a:xfrm>
          <a:prstGeom prst="flowChartPunchedCard">
            <a:avLst/>
          </a:prstGeom>
          <a:solidFill>
            <a:schemeClr val="accent4"/>
          </a:solidFill>
          <a:ln w="12700" cap="flat" cmpd="sng" algn="ctr">
            <a:solidFill>
              <a:schemeClr val="accent6"/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14" name="" hidden="0"/>
          <p:cNvSpPr/>
          <p:nvPr isPhoto="0" userDrawn="0"/>
        </p:nvSpPr>
        <p:spPr bwMode="auto">
          <a:xfrm flipH="0" flipV="0">
            <a:off x="7910231" y="4521800"/>
            <a:ext cx="2369290" cy="64318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marL="283879" indent="-283879" algn="l">
              <a:buFont typeface="Arial"/>
              <a:buChar char="•"/>
              <a:defRPr/>
            </a:pPr>
            <a:r>
              <a:rPr sz="1600"/>
              <a:t>Débil organización vecinal</a:t>
            </a:r>
            <a:endParaRPr sz="1600"/>
          </a:p>
        </p:txBody>
      </p:sp>
      <p:sp>
        <p:nvSpPr>
          <p:cNvPr id="15" name="" hidden="0"/>
          <p:cNvSpPr/>
          <p:nvPr isPhoto="0" userDrawn="0"/>
        </p:nvSpPr>
        <p:spPr bwMode="auto">
          <a:xfrm flipH="0" flipV="0">
            <a:off x="7787400" y="5056960"/>
            <a:ext cx="2369987" cy="73980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marL="283879" indent="-283879" algn="ctr">
              <a:buFont typeface="Arial"/>
              <a:buChar char="•"/>
              <a:defRPr/>
            </a:pPr>
            <a:r>
              <a:rPr sz="1600"/>
              <a:t>No hay una red de vecinos comunicados</a:t>
            </a:r>
            <a:endParaRPr/>
          </a:p>
        </p:txBody>
      </p:sp>
      <p:sp>
        <p:nvSpPr>
          <p:cNvPr id="16" name="" hidden="0"/>
          <p:cNvSpPr/>
          <p:nvPr isPhoto="0" userDrawn="0"/>
        </p:nvSpPr>
        <p:spPr bwMode="auto">
          <a:xfrm flipH="0" flipV="0">
            <a:off x="4747707" y="3955943"/>
            <a:ext cx="2258777" cy="96091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marL="283879" indent="-283879" algn="l">
              <a:buFont typeface="Arial"/>
              <a:buChar char="•"/>
              <a:defRPr/>
            </a:pPr>
            <a:r>
              <a:rPr sz="1600"/>
              <a:t>D</a:t>
            </a:r>
            <a:r>
              <a:rPr lang="es-ES" sz="1600"/>
              <a:t>esconfianza </a:t>
            </a:r>
            <a:r>
              <a:rPr lang="es-ES" sz="1600"/>
              <a:t>y </a:t>
            </a:r>
            <a:endParaRPr sz="1600"/>
          </a:p>
          <a:p>
            <a:pPr algn="l">
              <a:defRPr/>
            </a:pPr>
            <a:r>
              <a:rPr sz="1600"/>
              <a:t>B</a:t>
            </a:r>
            <a:r>
              <a:rPr lang="es-ES" sz="1600"/>
              <a:t>aja credibilidad en Instituciones.</a:t>
            </a:r>
            <a:endParaRPr sz="1600"/>
          </a:p>
          <a:p>
            <a:pPr algn="l">
              <a:defRPr/>
            </a:pPr>
            <a:endParaRPr/>
          </a:p>
        </p:txBody>
      </p:sp>
      <p:sp>
        <p:nvSpPr>
          <p:cNvPr id="17" name="" hidden="0"/>
          <p:cNvSpPr/>
          <p:nvPr isPhoto="0" userDrawn="0"/>
        </p:nvSpPr>
        <p:spPr bwMode="auto">
          <a:xfrm flipH="0" flipV="0">
            <a:off x="4718539" y="4934650"/>
            <a:ext cx="2299949" cy="86211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marL="283879" indent="-283879" algn="just">
              <a:buFont typeface="Arial"/>
              <a:buChar char="•"/>
              <a:defRPr/>
            </a:pPr>
            <a:r>
              <a:rPr sz="1600"/>
              <a:t>E</a:t>
            </a:r>
            <a:r>
              <a:rPr lang="es-ES" sz="1600"/>
              <a:t>scasa </a:t>
            </a:r>
            <a:r>
              <a:rPr lang="es-ES" sz="1600"/>
              <a:t>oferta cultural , deportiva y recreativa</a:t>
            </a:r>
            <a:endParaRPr sz="1600"/>
          </a:p>
        </p:txBody>
      </p:sp>
      <p:sp>
        <p:nvSpPr>
          <p:cNvPr id="18" name="" hidden="0"/>
          <p:cNvSpPr/>
          <p:nvPr isPhoto="0" userDrawn="0"/>
        </p:nvSpPr>
        <p:spPr bwMode="auto">
          <a:xfrm flipH="0" flipV="0">
            <a:off x="1598164" y="3467446"/>
            <a:ext cx="2200921" cy="2607815"/>
          </a:xfrm>
          <a:prstGeom prst="flowChartPunchedCard">
            <a:avLst/>
          </a:prstGeom>
          <a:solidFill>
            <a:schemeClr val="accent4"/>
          </a:solidFill>
          <a:ln w="12700" cap="flat" cmpd="sng" algn="ctr">
            <a:solidFill>
              <a:schemeClr val="accent6"/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19" name="" hidden="0"/>
          <p:cNvSpPr/>
          <p:nvPr isPhoto="0" userDrawn="0"/>
        </p:nvSpPr>
        <p:spPr bwMode="auto">
          <a:xfrm flipH="0" flipV="0">
            <a:off x="1445543" y="4233964"/>
            <a:ext cx="2506164" cy="82299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marL="261850" indent="-261850" algn="ctr">
              <a:buFont typeface="Arial"/>
              <a:buChar char="•"/>
              <a:defRPr/>
            </a:pPr>
            <a:r>
              <a:rPr sz="1600"/>
              <a:t>Asaltos a transeúntes </a:t>
            </a:r>
            <a:endParaRPr sz="1600"/>
          </a:p>
          <a:p>
            <a:pPr algn="ctr">
              <a:defRPr/>
            </a:pPr>
            <a:r>
              <a:rPr lang="es-ES" sz="1600"/>
              <a:t>y </a:t>
            </a:r>
            <a:r>
              <a:rPr sz="1600"/>
              <a:t>vecinos del barrio.</a:t>
            </a:r>
            <a:endParaRPr/>
          </a:p>
        </p:txBody>
      </p:sp>
      <p:sp>
        <p:nvSpPr>
          <p:cNvPr id="20" name="" hidden="0"/>
          <p:cNvSpPr/>
          <p:nvPr isPhoto="0" userDrawn="0"/>
        </p:nvSpPr>
        <p:spPr bwMode="auto">
          <a:xfrm flipH="0" flipV="0">
            <a:off x="1598164" y="3881685"/>
            <a:ext cx="1680054" cy="6401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marL="283879" indent="-283879" algn="l">
              <a:buFont typeface="Arial"/>
              <a:buChar char="•"/>
              <a:defRPr/>
            </a:pPr>
            <a:r>
              <a:rPr sz="1600"/>
              <a:t>D</a:t>
            </a:r>
            <a:r>
              <a:rPr lang="es-ES" sz="1600"/>
              <a:t>elincuencia </a:t>
            </a:r>
            <a:endParaRPr sz="1600"/>
          </a:p>
        </p:txBody>
      </p:sp>
      <p:sp>
        <p:nvSpPr>
          <p:cNvPr id="21" name="" hidden="0"/>
          <p:cNvSpPr/>
          <p:nvPr isPhoto="0" userDrawn="0"/>
        </p:nvSpPr>
        <p:spPr bwMode="auto">
          <a:xfrm flipH="0" flipV="0">
            <a:off x="1598164" y="4836134"/>
            <a:ext cx="2254357" cy="640079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 marL="261850" indent="-261850" algn="l">
              <a:buFont typeface="Arial"/>
              <a:buChar char="•"/>
              <a:defRPr/>
            </a:pPr>
            <a:r>
              <a:rPr lang="es-CL" sz="16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Problemáticas </a:t>
            </a:r>
            <a:r>
              <a:rPr lang="es-CL" sz="16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asociadas al </a:t>
            </a:r>
            <a:r>
              <a:rPr lang="es-CL" sz="16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consumo y </a:t>
            </a:r>
            <a:r>
              <a:rPr lang="es-CL" sz="16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microtráfico de </a:t>
            </a:r>
            <a:r>
              <a:rPr lang="es-CL" sz="16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drogas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1 Rectángulo" hidden="0"/>
          <p:cNvSpPr/>
          <p:nvPr isPhoto="0" userDrawn="0"/>
        </p:nvSpPr>
        <p:spPr bwMode="auto">
          <a:xfrm>
            <a:off x="3905337" y="6597354"/>
            <a:ext cx="43813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CL" sz="1000" b="1">
                <a:solidFill>
                  <a:schemeClr val="bg1">
                    <a:lumMod val="65000"/>
                  </a:schemeClr>
                </a:solidFill>
              </a:rPr>
              <a:t>Fondo de Solidaridad e Inversión Social- Subdirección de Gestión de Programas</a:t>
            </a:r>
            <a:endParaRPr lang="es-CL" sz="100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7 Imagen" hidden="0"/>
          <p:cNvPicPr>
            <a:picLocks noChangeAspect="1" noChangeArrowheads="1"/>
          </p:cNvPicPr>
          <p:nvPr isPhoto="0" userDrawn="0"/>
        </p:nvPicPr>
        <p:blipFill>
          <a:blip r:embed="rId2"/>
          <a:srcRect l="22226" t="14989" r="21992" b="19637"/>
          <a:stretch/>
        </p:blipFill>
        <p:spPr bwMode="auto">
          <a:xfrm flipH="0" flipV="0">
            <a:off x="4743119" y="1294524"/>
            <a:ext cx="6773138" cy="40598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1" hidden="0"/>
          <p:cNvSpPr>
            <a:spLocks noAdjustHandles="0" noChangeArrowheads="0"/>
          </p:cNvSpPr>
          <p:nvPr isPhoto="0" userDrawn="0"/>
        </p:nvSpPr>
        <p:spPr bwMode="auto">
          <a:xfrm>
            <a:off x="7993770" y="5515996"/>
            <a:ext cx="3363123" cy="1081358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1pPr>
            <a:lvl2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2pPr>
            <a:lvl3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3pPr>
            <a:lvl4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4pPr>
            <a:lvl5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5pPr>
            <a:lvl6pPr marL="4572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6pPr>
            <a:lvl7pPr marL="9144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7pPr>
            <a:lvl8pPr marL="13716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8pPr>
            <a:lvl9pPr marL="18288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9pPr>
          </a:lstStyle>
          <a:p>
            <a:pPr>
              <a:defRPr/>
            </a:pPr>
            <a:r>
              <a:rPr lang="es-CL" sz="3600" b="1">
                <a:solidFill>
                  <a:srgbClr val="FFC000"/>
                </a:solidFill>
                <a:latin typeface="Verdana"/>
                <a:ea typeface="Verdana"/>
                <a:cs typeface="Verdana"/>
              </a:rPr>
              <a:t>GRACIAS</a:t>
            </a:r>
            <a:endParaRPr lang="es-CL" sz="3600" b="1">
              <a:solidFill>
                <a:schemeClr val="bg1"/>
              </a:solidFill>
              <a:latin typeface="Verdana"/>
              <a:ea typeface="Verdana"/>
              <a:cs typeface="Verdana"/>
            </a:endParaRPr>
          </a:p>
        </p:txBody>
      </p:sp>
      <p:pic>
        <p:nvPicPr>
          <p:cNvPr id="7" name="Imagen 10" descr="FOSISfranjas.png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307205" y="0"/>
            <a:ext cx="1502555" cy="1367079"/>
          </a:xfrm>
          <a:prstGeom prst="rect">
            <a:avLst/>
          </a:prstGeom>
        </p:spPr>
      </p:pic>
      <p:sp>
        <p:nvSpPr>
          <p:cNvPr id="8" name="Título 1" hidden="0"/>
          <p:cNvSpPr>
            <a:spLocks noAdjustHandles="0" noChangeArrowheads="0"/>
          </p:cNvSpPr>
          <p:nvPr isPhoto="0" userDrawn="0"/>
        </p:nvSpPr>
        <p:spPr bwMode="auto">
          <a:xfrm flipH="0" flipV="0">
            <a:off x="185897" y="1779976"/>
            <a:ext cx="5197135" cy="28900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1pPr>
            <a:lvl2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2pPr>
            <a:lvl3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3pPr>
            <a:lvl4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4pPr>
            <a:lvl5pPr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  <a:cs typeface="ヒラギノ角ゴ Pro W3"/>
              </a:defRPr>
            </a:lvl5pPr>
            <a:lvl6pPr marL="4572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6pPr>
            <a:lvl7pPr marL="9144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7pPr>
            <a:lvl8pPr marL="13716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8pPr>
            <a:lvl9pPr marL="1828800" algn="l" defTabSz="4572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6CB7"/>
                </a:solidFill>
                <a:latin typeface="Verdana"/>
                <a:ea typeface="ヒラギノ角ゴ Pro W3"/>
              </a:defRPr>
            </a:lvl9pPr>
          </a:lstStyle>
          <a:p>
            <a:pPr>
              <a:defRPr/>
            </a:pPr>
            <a:r>
              <a:rPr lang="es-ES" sz="3600" b="1">
                <a:solidFill>
                  <a:schemeClr val="accent5"/>
                </a:solidFill>
                <a:latin typeface="Verdana"/>
                <a:ea typeface="Verdana"/>
                <a:cs typeface="Verdana"/>
              </a:rPr>
              <a:t>Te invitamos a ser parte de este trabajo en comunidad!</a:t>
            </a:r>
            <a:endParaRPr lang="es-CL" sz="3600" b="1">
              <a:solidFill>
                <a:schemeClr val="bg1"/>
              </a:solidFill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ba925a7-499c-4a29-a005-81b4ebbe0bf8">SZFZ3KM2WWSW-901408782-192924</_dlc_DocId>
    <_dlc_DocIdUrl xmlns="7ba925a7-499c-4a29-a005-81b4ebbe0bf8">
      <Url>https://fosis.sharepoint.com/sites/cedoc/subgestiondeprogramas/_layouts/15/DocIdRedir.aspx?ID=SZFZ3KM2WWSW-901408782-192924</Url>
      <Description>SZFZ3KM2WWSW-901408782-192924</Description>
    </_dlc_DocIdUrl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2C6ED3C-FEB8-4624-A791-E00E9BB40853}"/>
</file>

<file path=customXml/itemProps2.xml><?xml version="1.0" encoding="utf-8"?>
<ds:datastoreItem xmlns:ds="http://schemas.openxmlformats.org/officeDocument/2006/customXml" ds:itemID="{254CC8C6-491B-46F4-9B31-E0CAF00CDB0E}"/>
</file>

<file path=customXml/itemProps3.xml><?xml version="1.0" encoding="utf-8"?>
<ds:datastoreItem xmlns:ds="http://schemas.openxmlformats.org/officeDocument/2006/customXml" ds:itemID="{CC31D974-2271-41D7-A811-9D90FB64C709}"/>
</file>

<file path=customXml/itemProps4.xml><?xml version="1.0" encoding="utf-8"?>
<ds:datastoreItem xmlns:ds="http://schemas.openxmlformats.org/officeDocument/2006/customXml" ds:itemID="{3163BF7F-E5AE-4646-AE5F-15D52201821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ONLYOFFICE/6.1.0.90</Application>
  <DocSecurity>0</DocSecurity>
  <PresentationFormat>Panorámica</PresentationFormat>
  <Paragraphs>0</Paragraphs>
  <Slides>7</Slides>
  <Notes>7</Notes>
  <HiddenSlides>0</HiddenSlides>
  <MMClips>2</MMClips>
  <ScaleCrop>0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Theme 1</vt:lpstr>
      <vt:lpstr>Theme 2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Dusanka Ivulic e Isabel Araya</dc:creator>
  <cp:keywords/>
  <dc:description/>
  <cp:lastModifiedBy/>
  <cp:revision>38</cp:revision>
  <dcterms:created xsi:type="dcterms:W3CDTF">2020-06-17T13:54:00Z</dcterms:created>
  <dcterms:modified xsi:type="dcterms:W3CDTF">2021-07-08T21:29:32Z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b67206a1-5527-4c27-9906-46805a8f5443</vt:lpwstr>
  </property>
</Properties>
</file>